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embeddedFontLst>
    <p:embeddedFont>
      <p:font typeface="Century Gothic" panose="020B0502020202020204" pitchFamily="34" charset="0"/>
      <p:regular r:id="rId40"/>
      <p:bold r:id="rId41"/>
      <p:italic r:id="rId42"/>
      <p:boldItalic r:id="rId43"/>
    </p:embeddedFont>
    <p:embeddedFont>
      <p:font typeface="Raleway Thin" panose="020B0604020202020204" charset="0"/>
      <p:regular r:id="rId44"/>
      <p:bold r:id="rId45"/>
      <p:italic r:id="rId46"/>
      <p:boldItalic r:id="rId47"/>
    </p:embeddedFont>
    <p:embeddedFont>
      <p:font typeface="Raleway" panose="020B0604020202020204" charset="0"/>
      <p:regular r:id="rId48"/>
      <p:bold r:id="rId49"/>
      <p:italic r:id="rId50"/>
      <p:boldItalic r:id="rId51"/>
    </p:embeddedFont>
    <p:embeddedFont>
      <p:font typeface="Merriweather" panose="020B0604020202020204" charset="0"/>
      <p:regular r:id="rId52"/>
      <p:bold r:id="rId53"/>
      <p:italic r:id="rId54"/>
      <p:boldItalic r:id="rId55"/>
    </p:embeddedFont>
    <p:embeddedFont>
      <p:font typeface="Roboto" panose="020B060402020202020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FABFAD4-D5DB-4748-AE99-DD6C72CEAC03}">
  <a:tblStyle styleId="{CFABFAD4-D5DB-4748-AE99-DD6C72CEAC0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b4f5bf5ae3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b4f5bf5ae3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b4f5bf5ae3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b4f5bf5ae3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b4f5bf5ae3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b4f5bf5ae3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b4f5bf5ae3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b4f5bf5ae3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434343"/>
                </a:solidFill>
                <a:latin typeface="Roboto"/>
                <a:ea typeface="Roboto"/>
                <a:cs typeface="Roboto"/>
                <a:sym typeface="Roboto"/>
              </a:rPr>
              <a:t>It is our desire to do what is best for all of our students, staff, and community. Everyone is important.</a:t>
            </a:r>
            <a:endParaRP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b5562e9653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b5562e9653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b4f5bf5ae3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b4f5bf5ae3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understand not everyone is ok. Here is what we are doing to address our student’s needs while we are in the purple tier.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b529aaf782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b529aaf782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b529aaf782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b529aaf782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b529aaf782_0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b529aaf782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b529aaf782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b529aaf782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b4f5bf5ae3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b4f5bf5ae3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re-opening plan has been challenged by CTA.  They believe we have opened under small group cohorts, which would not constitute an actual reopening.  Though we disagree with this analysis, if we continued with our re-opening plan, and we were sued by CTA, a judge would rule on this matter. Our Board decided not to test this decision through the legal system at this time in light of the spiking Covid 19 numbers and other concerns that have been mentioned. The CTA letter and our responses are attached.</a:t>
            </a:r>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b529aaf782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b529aaf782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b529aaf782_0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b529aaf782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b529aaf782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b529aaf782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b529aaf782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b529aaf782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b529aaf782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b529aaf782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b529aaf782_0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b529aaf782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b529aaf782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b529aaf782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b529aaf782_0_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b529aaf782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latin typeface="Raleway"/>
              <a:ea typeface="Raleway"/>
              <a:cs typeface="Raleway"/>
              <a:sym typeface="Raleway"/>
            </a:endParaRPr>
          </a:p>
          <a:p>
            <a:pPr marL="0" lvl="0" indent="0" algn="l" rtl="0">
              <a:spcBef>
                <a:spcPts val="160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None/>
            </a:pPr>
            <a:endParaRPr sz="1200">
              <a:solidFill>
                <a:schemeClr val="dk1"/>
              </a:solidFill>
              <a:latin typeface="Raleway Thin"/>
              <a:ea typeface="Raleway Thin"/>
              <a:cs typeface="Raleway Thin"/>
              <a:sym typeface="Raleway Thi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78c6c1194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78c6c1194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Inconsistencies in grade data strongly points to the need for the professional development we’ll be doing around grading and assessment</a:t>
            </a:r>
            <a:endParaRPr sz="12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b529aaf782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b529aaf782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b5562e9653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b5562e9653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b529aaf782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b529aaf782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b529aaf782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b529aaf782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b529aaf782_0_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b529aaf782_0_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b529aaf782_0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b529aaf782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b529aaf782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b529aaf782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sz="1200">
              <a:solidFill>
                <a:schemeClr val="dk1"/>
              </a:solidFill>
              <a:latin typeface="Raleway"/>
              <a:ea typeface="Raleway"/>
              <a:cs typeface="Raleway"/>
              <a:sym typeface="Raleway"/>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b529aaf782_0_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b529aaf782_0_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b5562e965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b5562e965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b5382d42f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b5382d42f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b4f5bf5ae3_0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b4f5bf5ae3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b4f5bf5ae3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b4f5bf5ae3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rgbClr val="222222"/>
              </a:buClr>
              <a:buSzPts val="1100"/>
              <a:buChar char="●"/>
            </a:pPr>
            <a:r>
              <a:rPr lang="en">
                <a:solidFill>
                  <a:srgbClr val="222222"/>
                </a:solidFill>
                <a:highlight>
                  <a:srgbClr val="FFFFFF"/>
                </a:highlight>
              </a:rPr>
              <a:t>Many stakeholders quote the different opinions about the “science” of COVID.  Some make the argument that we should be back in school.  Others make the argument using the same science that we should not be back at school.  The challenge is that government and/or public health officials are not directing us through regulation/legislation, everything must be negotiated locally and each school board is then left to sort this out on their own.  This is very problematic and is probably an additional factor to why public schools are not open in Contra Costa County.</a:t>
            </a:r>
            <a:endParaRPr>
              <a:solidFill>
                <a:srgbClr val="222222"/>
              </a:solidFill>
              <a:highlight>
                <a:srgbClr val="FFFFFF"/>
              </a:highlight>
            </a:endParaRPr>
          </a:p>
          <a:p>
            <a:pPr marL="457200" lvl="0" indent="-298450" algn="l" rtl="0">
              <a:spcBef>
                <a:spcPts val="0"/>
              </a:spcBef>
              <a:spcAft>
                <a:spcPts val="0"/>
              </a:spcAft>
              <a:buClr>
                <a:srgbClr val="222222"/>
              </a:buClr>
              <a:buSzPts val="1100"/>
              <a:buChar char="●"/>
            </a:pPr>
            <a:r>
              <a:rPr lang="en">
                <a:solidFill>
                  <a:srgbClr val="222222"/>
                </a:solidFill>
                <a:highlight>
                  <a:srgbClr val="FFFFFF"/>
                </a:highlight>
              </a:rPr>
              <a:t>We understand that some of our students are not doing OK in remote learning.  As we move forward we will strengthen our social/emotional supports, we will determine learning loss and we will expand specialized small groups to get more students safely on campus.</a:t>
            </a:r>
            <a:endParaRPr>
              <a:solidFill>
                <a:srgbClr val="222222"/>
              </a:solidFill>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b4f5bf5ae3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b4f5bf5ae3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Although countries, and even states within our country, and even counties within our state are handling the pandemic in their own way - let’s agree that we are located in Contra Costa County and will keep our focus locally when it comes to making decisions for our district. Let’s also agree that we are a public school district and will not compare ourselves to any institution that is not a public school district within Contra Costa County.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b4f5bf5ae3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b4f5bf5ae3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Clarifying chatter </a:t>
            </a:r>
            <a:endParaRPr/>
          </a:p>
          <a:p>
            <a:pPr marL="457200" lvl="0" indent="-298450" algn="l" rtl="0">
              <a:spcBef>
                <a:spcPts val="0"/>
              </a:spcBef>
              <a:spcAft>
                <a:spcPts val="0"/>
              </a:spcAft>
              <a:buSzPts val="1100"/>
              <a:buChar char="-"/>
            </a:pPr>
            <a:r>
              <a:rPr lang="en"/>
              <a:t>We are ready to go. Everything that is happening statewide is not affecting us. We were not waiting on $ from the Governor.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b4f5bf5ae3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b4f5bf5ae3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222222"/>
                </a:solidFill>
                <a:highlight>
                  <a:srgbClr val="FFFFFF"/>
                </a:highlight>
              </a:rPr>
              <a:t>We are examining Governor Newsome’s  “Safe Schools For All Plan”.  It involves a requirement of testing all students and staff every week.  It also allows students in TK-6 and students with special education needs, English language learners and other vulnerable students to return to school when the Covid numbers fall below 28 cases per 100,000 students.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b4f5bf5ae3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b4f5bf5ae3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73763"/>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Font typeface="Raleway"/>
              <a:buNone/>
              <a:defRPr sz="3600" b="1">
                <a:latin typeface="Raleway"/>
                <a:ea typeface="Raleway"/>
                <a:cs typeface="Raleway"/>
                <a:sym typeface="Raleway"/>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073763"/>
        </a:solidFill>
        <a:effectLst/>
      </p:bgPr>
    </p:bg>
    <p:spTree>
      <p:nvGrpSpPr>
        <p:cNvPr id="1" name="Shape 53"/>
        <p:cNvGrpSpPr/>
        <p:nvPr/>
      </p:nvGrpSpPr>
      <p:grpSpPr>
        <a:xfrm>
          <a:off x="0" y="0"/>
          <a:ext cx="0" cy="0"/>
          <a:chOff x="0" y="0"/>
          <a:chExt cx="0" cy="0"/>
        </a:xfrm>
      </p:grpSpPr>
      <p:sp>
        <p:nvSpPr>
          <p:cNvPr id="54" name="Google Shape;54;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10000"/>
              <a:buFont typeface="Raleway"/>
              <a:buNone/>
              <a:defRPr sz="10000">
                <a:solidFill>
                  <a:schemeClr val="lt1"/>
                </a:solidFill>
                <a:latin typeface="Raleway"/>
                <a:ea typeface="Raleway"/>
                <a:cs typeface="Raleway"/>
                <a:sym typeface="Raleway"/>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5" name="Google Shape;55;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D9EAD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Font typeface="Raleway"/>
              <a:buNone/>
              <a:defRPr sz="3600">
                <a:latin typeface="Raleway"/>
                <a:ea typeface="Raleway"/>
                <a:cs typeface="Raleway"/>
                <a:sym typeface="Raleway"/>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0"/>
            <a:ext cx="4314000" cy="51435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1" name="Google Shape;21;p4"/>
          <p:cNvSpPr/>
          <p:nvPr/>
        </p:nvSpPr>
        <p:spPr>
          <a:xfrm>
            <a:off x="-1637" y="46013"/>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rgbClr val="073763"/>
          </a:solidFill>
          <a:ln w="9525" cap="flat" cmpd="sng">
            <a:solidFill>
              <a:srgbClr val="FFFFFF"/>
            </a:solidFill>
            <a:prstDash val="solid"/>
            <a:round/>
            <a:headEnd type="none" w="sm" len="sm"/>
            <a:tailEnd type="none" w="sm" len="sm"/>
          </a:ln>
        </p:spPr>
      </p:sp>
      <p:sp>
        <p:nvSpPr>
          <p:cNvPr id="22" name="Google Shape;22;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Font typeface="Raleway"/>
              <a:buNone/>
              <a:defRPr>
                <a:solidFill>
                  <a:schemeClr val="lt1"/>
                </a:solidFill>
                <a:latin typeface="Raleway"/>
                <a:ea typeface="Raleway"/>
                <a:cs typeface="Raleway"/>
                <a:sym typeface="Raleway"/>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3" name="Google Shape;23;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p:nvPr/>
        </p:nvSpPr>
        <p:spPr>
          <a:xfrm>
            <a:off x="0" y="0"/>
            <a:ext cx="9144000" cy="12771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Font typeface="Raleway"/>
              <a:buNone/>
              <a:defRPr>
                <a:solidFill>
                  <a:schemeClr val="lt1"/>
                </a:solidFill>
                <a:latin typeface="Raleway"/>
                <a:ea typeface="Raleway"/>
                <a:cs typeface="Raleway"/>
                <a:sym typeface="Raleway"/>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8" name="Google Shape;28;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9" name="Google Shape;29;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a:off x="0" y="0"/>
            <a:ext cx="9144000" cy="12771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Font typeface="Raleway"/>
              <a:buNone/>
              <a:defRPr>
                <a:solidFill>
                  <a:schemeClr val="lt1"/>
                </a:solidFill>
                <a:latin typeface="Raleway"/>
                <a:ea typeface="Raleway"/>
                <a:cs typeface="Raleway"/>
                <a:sym typeface="Raleway"/>
              </a:defRPr>
            </a:lvl1pPr>
            <a:lvl2pPr lvl="1">
              <a:spcBef>
                <a:spcPts val="0"/>
              </a:spcBef>
              <a:spcAft>
                <a:spcPts val="0"/>
              </a:spcAft>
              <a:buClr>
                <a:schemeClr val="lt1"/>
              </a:buClr>
              <a:buSzPts val="2800"/>
              <a:buFont typeface="Raleway"/>
              <a:buNone/>
              <a:defRPr>
                <a:solidFill>
                  <a:schemeClr val="lt1"/>
                </a:solidFill>
                <a:latin typeface="Raleway"/>
                <a:ea typeface="Raleway"/>
                <a:cs typeface="Raleway"/>
                <a:sym typeface="Raleway"/>
              </a:defRPr>
            </a:lvl2pPr>
            <a:lvl3pPr lvl="2">
              <a:spcBef>
                <a:spcPts val="0"/>
              </a:spcBef>
              <a:spcAft>
                <a:spcPts val="0"/>
              </a:spcAft>
              <a:buClr>
                <a:schemeClr val="lt1"/>
              </a:buClr>
              <a:buSzPts val="2800"/>
              <a:buFont typeface="Raleway"/>
              <a:buNone/>
              <a:defRPr>
                <a:solidFill>
                  <a:schemeClr val="lt1"/>
                </a:solidFill>
                <a:latin typeface="Raleway"/>
                <a:ea typeface="Raleway"/>
                <a:cs typeface="Raleway"/>
                <a:sym typeface="Raleway"/>
              </a:defRPr>
            </a:lvl3pPr>
            <a:lvl4pPr lvl="3">
              <a:spcBef>
                <a:spcPts val="0"/>
              </a:spcBef>
              <a:spcAft>
                <a:spcPts val="0"/>
              </a:spcAft>
              <a:buClr>
                <a:schemeClr val="lt1"/>
              </a:buClr>
              <a:buSzPts val="2800"/>
              <a:buFont typeface="Raleway"/>
              <a:buNone/>
              <a:defRPr>
                <a:solidFill>
                  <a:schemeClr val="lt1"/>
                </a:solidFill>
                <a:latin typeface="Raleway"/>
                <a:ea typeface="Raleway"/>
                <a:cs typeface="Raleway"/>
                <a:sym typeface="Raleway"/>
              </a:defRPr>
            </a:lvl4pPr>
            <a:lvl5pPr lvl="4">
              <a:spcBef>
                <a:spcPts val="0"/>
              </a:spcBef>
              <a:spcAft>
                <a:spcPts val="0"/>
              </a:spcAft>
              <a:buClr>
                <a:schemeClr val="lt1"/>
              </a:buClr>
              <a:buSzPts val="2800"/>
              <a:buFont typeface="Raleway"/>
              <a:buNone/>
              <a:defRPr>
                <a:solidFill>
                  <a:schemeClr val="lt1"/>
                </a:solidFill>
                <a:latin typeface="Raleway"/>
                <a:ea typeface="Raleway"/>
                <a:cs typeface="Raleway"/>
                <a:sym typeface="Raleway"/>
              </a:defRPr>
            </a:lvl5pPr>
            <a:lvl6pPr lvl="5">
              <a:spcBef>
                <a:spcPts val="0"/>
              </a:spcBef>
              <a:spcAft>
                <a:spcPts val="0"/>
              </a:spcAft>
              <a:buClr>
                <a:schemeClr val="lt1"/>
              </a:buClr>
              <a:buSzPts val="2800"/>
              <a:buFont typeface="Raleway"/>
              <a:buNone/>
              <a:defRPr>
                <a:solidFill>
                  <a:schemeClr val="lt1"/>
                </a:solidFill>
                <a:latin typeface="Raleway"/>
                <a:ea typeface="Raleway"/>
                <a:cs typeface="Raleway"/>
                <a:sym typeface="Raleway"/>
              </a:defRPr>
            </a:lvl6pPr>
            <a:lvl7pPr lvl="6">
              <a:spcBef>
                <a:spcPts val="0"/>
              </a:spcBef>
              <a:spcAft>
                <a:spcPts val="0"/>
              </a:spcAft>
              <a:buClr>
                <a:schemeClr val="lt1"/>
              </a:buClr>
              <a:buSzPts val="2800"/>
              <a:buFont typeface="Raleway"/>
              <a:buNone/>
              <a:defRPr>
                <a:solidFill>
                  <a:schemeClr val="lt1"/>
                </a:solidFill>
                <a:latin typeface="Raleway"/>
                <a:ea typeface="Raleway"/>
                <a:cs typeface="Raleway"/>
                <a:sym typeface="Raleway"/>
              </a:defRPr>
            </a:lvl7pPr>
            <a:lvl8pPr lvl="7">
              <a:spcBef>
                <a:spcPts val="0"/>
              </a:spcBef>
              <a:spcAft>
                <a:spcPts val="0"/>
              </a:spcAft>
              <a:buClr>
                <a:schemeClr val="lt1"/>
              </a:buClr>
              <a:buSzPts val="2800"/>
              <a:buFont typeface="Raleway"/>
              <a:buNone/>
              <a:defRPr>
                <a:solidFill>
                  <a:schemeClr val="lt1"/>
                </a:solidFill>
                <a:latin typeface="Raleway"/>
                <a:ea typeface="Raleway"/>
                <a:cs typeface="Raleway"/>
                <a:sym typeface="Raleway"/>
              </a:defRPr>
            </a:lvl8pPr>
            <a:lvl9pPr lvl="8">
              <a:spcBef>
                <a:spcPts val="0"/>
              </a:spcBef>
              <a:spcAft>
                <a:spcPts val="0"/>
              </a:spcAft>
              <a:buClr>
                <a:schemeClr val="lt1"/>
              </a:buClr>
              <a:buSzPts val="2800"/>
              <a:buFont typeface="Raleway"/>
              <a:buNone/>
              <a:defRPr>
                <a:solidFill>
                  <a:schemeClr val="lt1"/>
                </a:solidFill>
                <a:latin typeface="Raleway"/>
                <a:ea typeface="Raleway"/>
                <a:cs typeface="Raleway"/>
                <a:sym typeface="Raleway"/>
              </a:defRPr>
            </a:lvl9pPr>
          </a:lstStyle>
          <a:p>
            <a:endParaRPr/>
          </a:p>
        </p:txBody>
      </p:sp>
      <p:sp>
        <p:nvSpPr>
          <p:cNvPr id="34" name="Google Shape;34;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7"/>
          <p:cNvSpPr/>
          <p:nvPr/>
        </p:nvSpPr>
        <p:spPr>
          <a:xfrm>
            <a:off x="0" y="0"/>
            <a:ext cx="3764400" cy="51435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8" name="Google Shape;38;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39" name="Google Shape;39;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D9EAD3"/>
        </a:solidFill>
        <a:effectLst/>
      </p:bgPr>
    </p:bg>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a:spcBef>
                <a:spcPts val="0"/>
              </a:spcBef>
              <a:spcAft>
                <a:spcPts val="0"/>
              </a:spcAft>
              <a:buSzPts val="3600"/>
              <a:buFont typeface="Raleway"/>
              <a:buNone/>
              <a:defRPr sz="3600">
                <a:latin typeface="Raleway"/>
                <a:ea typeface="Raleway"/>
                <a:cs typeface="Raleway"/>
                <a:sym typeface="Raleway"/>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2" name="Google Shape;42;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9"/>
          <p:cNvSpPr/>
          <p:nvPr/>
        </p:nvSpPr>
        <p:spPr>
          <a:xfrm>
            <a:off x="0" y="0"/>
            <a:ext cx="4572000" cy="51435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Font typeface="Raleway"/>
              <a:buNone/>
              <a:defRPr>
                <a:solidFill>
                  <a:schemeClr val="lt1"/>
                </a:solidFill>
                <a:latin typeface="Raleway"/>
                <a:ea typeface="Raleway"/>
                <a:cs typeface="Raleway"/>
                <a:sym typeface="Raleway"/>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6" name="Google Shape;46;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FFFFFF"/>
              </a:buClr>
              <a:buSzPts val="1600"/>
              <a:buNone/>
              <a:defRPr sz="1600">
                <a:solidFill>
                  <a:srgbClr val="FFFFFF"/>
                </a:solidFill>
              </a:defRPr>
            </a:lvl1pPr>
            <a:lvl2pPr lvl="1">
              <a:lnSpc>
                <a:spcPct val="100000"/>
              </a:lnSpc>
              <a:spcBef>
                <a:spcPts val="0"/>
              </a:spcBef>
              <a:spcAft>
                <a:spcPts val="0"/>
              </a:spcAft>
              <a:buClr>
                <a:srgbClr val="FFFFFF"/>
              </a:buClr>
              <a:buSzPts val="1600"/>
              <a:buNone/>
              <a:defRPr sz="1600">
                <a:solidFill>
                  <a:srgbClr val="FFFFFF"/>
                </a:solidFill>
              </a:defRPr>
            </a:lvl2pPr>
            <a:lvl3pPr lvl="2">
              <a:lnSpc>
                <a:spcPct val="100000"/>
              </a:lnSpc>
              <a:spcBef>
                <a:spcPts val="0"/>
              </a:spcBef>
              <a:spcAft>
                <a:spcPts val="0"/>
              </a:spcAft>
              <a:buClr>
                <a:srgbClr val="FFFFFF"/>
              </a:buClr>
              <a:buSzPts val="1600"/>
              <a:buNone/>
              <a:defRPr sz="1600">
                <a:solidFill>
                  <a:srgbClr val="FFFFFF"/>
                </a:solidFill>
              </a:defRPr>
            </a:lvl3pPr>
            <a:lvl4pPr lvl="3">
              <a:lnSpc>
                <a:spcPct val="100000"/>
              </a:lnSpc>
              <a:spcBef>
                <a:spcPts val="0"/>
              </a:spcBef>
              <a:spcAft>
                <a:spcPts val="0"/>
              </a:spcAft>
              <a:buClr>
                <a:srgbClr val="FFFFFF"/>
              </a:buClr>
              <a:buSzPts val="1600"/>
              <a:buNone/>
              <a:defRPr sz="1600">
                <a:solidFill>
                  <a:srgbClr val="FFFFFF"/>
                </a:solidFill>
              </a:defRPr>
            </a:lvl4pPr>
            <a:lvl5pPr lvl="4">
              <a:lnSpc>
                <a:spcPct val="100000"/>
              </a:lnSpc>
              <a:spcBef>
                <a:spcPts val="0"/>
              </a:spcBef>
              <a:spcAft>
                <a:spcPts val="0"/>
              </a:spcAft>
              <a:buClr>
                <a:srgbClr val="FFFFFF"/>
              </a:buClr>
              <a:buSzPts val="1600"/>
              <a:buNone/>
              <a:defRPr sz="1600">
                <a:solidFill>
                  <a:srgbClr val="FFFFFF"/>
                </a:solidFill>
              </a:defRPr>
            </a:lvl5pPr>
            <a:lvl6pPr lvl="5">
              <a:lnSpc>
                <a:spcPct val="100000"/>
              </a:lnSpc>
              <a:spcBef>
                <a:spcPts val="0"/>
              </a:spcBef>
              <a:spcAft>
                <a:spcPts val="0"/>
              </a:spcAft>
              <a:buClr>
                <a:srgbClr val="FFFFFF"/>
              </a:buClr>
              <a:buSzPts val="1600"/>
              <a:buNone/>
              <a:defRPr sz="1600">
                <a:solidFill>
                  <a:srgbClr val="FFFFFF"/>
                </a:solidFill>
              </a:defRPr>
            </a:lvl6pPr>
            <a:lvl7pPr lvl="6">
              <a:lnSpc>
                <a:spcPct val="100000"/>
              </a:lnSpc>
              <a:spcBef>
                <a:spcPts val="0"/>
              </a:spcBef>
              <a:spcAft>
                <a:spcPts val="0"/>
              </a:spcAft>
              <a:buClr>
                <a:srgbClr val="FFFFFF"/>
              </a:buClr>
              <a:buSzPts val="1600"/>
              <a:buNone/>
              <a:defRPr sz="1600">
                <a:solidFill>
                  <a:srgbClr val="FFFFFF"/>
                </a:solidFill>
              </a:defRPr>
            </a:lvl7pPr>
            <a:lvl8pPr lvl="7">
              <a:lnSpc>
                <a:spcPct val="100000"/>
              </a:lnSpc>
              <a:spcBef>
                <a:spcPts val="0"/>
              </a:spcBef>
              <a:spcAft>
                <a:spcPts val="0"/>
              </a:spcAft>
              <a:buClr>
                <a:srgbClr val="FFFFFF"/>
              </a:buClr>
              <a:buSzPts val="1600"/>
              <a:buNone/>
              <a:defRPr sz="1600">
                <a:solidFill>
                  <a:srgbClr val="FFFFFF"/>
                </a:solidFill>
              </a:defRPr>
            </a:lvl8pPr>
            <a:lvl9pPr lvl="8">
              <a:lnSpc>
                <a:spcPct val="100000"/>
              </a:lnSpc>
              <a:spcBef>
                <a:spcPts val="0"/>
              </a:spcBef>
              <a:spcAft>
                <a:spcPts val="0"/>
              </a:spcAft>
              <a:buClr>
                <a:srgbClr val="FFFFFF"/>
              </a:buClr>
              <a:buSzPts val="1600"/>
              <a:buNone/>
              <a:defRPr sz="1600">
                <a:solidFill>
                  <a:srgbClr val="FFFFFF"/>
                </a:solidFill>
              </a:defRPr>
            </a:lvl9pPr>
          </a:lstStyle>
          <a:p>
            <a:endParaRPr/>
          </a:p>
        </p:txBody>
      </p:sp>
      <p:sp>
        <p:nvSpPr>
          <p:cNvPr id="47" name="Google Shape;47;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p:nvPr/>
        </p:nvSpPr>
        <p:spPr>
          <a:xfrm>
            <a:off x="0" y="4369000"/>
            <a:ext cx="9144000" cy="7743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300"/>
              <a:buFont typeface="Raleway"/>
              <a:buNone/>
              <a:defRPr>
                <a:solidFill>
                  <a:schemeClr val="lt1"/>
                </a:solidFill>
                <a:latin typeface="Raleway"/>
                <a:ea typeface="Raleway"/>
                <a:cs typeface="Raleway"/>
                <a:sym typeface="Raleway"/>
              </a:defRPr>
            </a:lvl1pPr>
          </a:lstStyle>
          <a:p>
            <a:endParaRPr/>
          </a:p>
        </p:txBody>
      </p:sp>
      <p:sp>
        <p:nvSpPr>
          <p:cNvPr id="52" name="Google Shape;52;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bit.ly/CTADistrictLetter"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311700" y="701775"/>
            <a:ext cx="8520600" cy="93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900"/>
              <a:t>Moving Forward Together</a:t>
            </a:r>
            <a:endParaRPr sz="4900" b="1">
              <a:latin typeface="Raleway"/>
              <a:ea typeface="Raleway"/>
              <a:cs typeface="Raleway"/>
              <a:sym typeface="Raleway"/>
            </a:endParaRPr>
          </a:p>
        </p:txBody>
      </p:sp>
      <p:sp>
        <p:nvSpPr>
          <p:cNvPr id="64" name="Google Shape;64;p13"/>
          <p:cNvSpPr txBox="1">
            <a:spLocks noGrp="1"/>
          </p:cNvSpPr>
          <p:nvPr>
            <p:ph type="subTitle" idx="1"/>
          </p:nvPr>
        </p:nvSpPr>
        <p:spPr>
          <a:xfrm>
            <a:off x="311700" y="1716510"/>
            <a:ext cx="4242600" cy="73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t>January 12, 2021</a:t>
            </a:r>
            <a:endParaRPr sz="2100"/>
          </a:p>
        </p:txBody>
      </p:sp>
      <p:pic>
        <p:nvPicPr>
          <p:cNvPr id="65" name="Google Shape;65;p13"/>
          <p:cNvPicPr preferRelativeResize="0"/>
          <p:nvPr/>
        </p:nvPicPr>
        <p:blipFill>
          <a:blip r:embed="rId3">
            <a:alphaModFix/>
          </a:blip>
          <a:stretch>
            <a:fillRect/>
          </a:stretch>
        </p:blipFill>
        <p:spPr>
          <a:xfrm>
            <a:off x="7144225" y="3172400"/>
            <a:ext cx="1688075" cy="1688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6607700" y="215700"/>
            <a:ext cx="2761500" cy="462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0" b="1">
                <a:solidFill>
                  <a:srgbClr val="0B5394"/>
                </a:solidFill>
              </a:rPr>
              <a:t>?</a:t>
            </a:r>
            <a:endParaRPr sz="40000">
              <a:solidFill>
                <a:srgbClr val="0B5394"/>
              </a:solidFill>
            </a:endParaRPr>
          </a:p>
        </p:txBody>
      </p:sp>
      <p:sp>
        <p:nvSpPr>
          <p:cNvPr id="128" name="Google Shape;128;p22"/>
          <p:cNvSpPr txBox="1">
            <a:spLocks noGrp="1"/>
          </p:cNvSpPr>
          <p:nvPr>
            <p:ph type="title"/>
          </p:nvPr>
        </p:nvSpPr>
        <p:spPr>
          <a:xfrm>
            <a:off x="311675" y="1032850"/>
            <a:ext cx="8067600" cy="3312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400" b="1">
                <a:solidFill>
                  <a:srgbClr val="6AA84F"/>
                </a:solidFill>
              </a:rPr>
              <a:t>What about the elementary school waivers? </a:t>
            </a:r>
            <a:r>
              <a:rPr lang="en" sz="3400" b="1">
                <a:solidFill>
                  <a:srgbClr val="FFFFFF"/>
                </a:solidFill>
              </a:rPr>
              <a:t>Are we applying for them?</a:t>
            </a:r>
            <a:endParaRPr sz="3400" b="1">
              <a:solidFill>
                <a:srgbClr val="6AA84F"/>
              </a:solidFill>
            </a:endParaRPr>
          </a:p>
          <a:p>
            <a:pPr marL="0" lvl="0" indent="0" algn="l" rtl="0">
              <a:spcBef>
                <a:spcPts val="0"/>
              </a:spcBef>
              <a:spcAft>
                <a:spcPts val="0"/>
              </a:spcAft>
              <a:buNone/>
            </a:pPr>
            <a:endParaRPr sz="3400">
              <a:solidFill>
                <a:srgbClr val="FFFFFF"/>
              </a:solidFill>
            </a:endParaRPr>
          </a:p>
          <a:p>
            <a:pPr marL="0" lvl="0" indent="0" algn="l" rtl="0">
              <a:spcBef>
                <a:spcPts val="0"/>
              </a:spcBef>
              <a:spcAft>
                <a:spcPts val="0"/>
              </a:spcAft>
              <a:buNone/>
            </a:pPr>
            <a:r>
              <a:rPr lang="en" sz="2300">
                <a:solidFill>
                  <a:srgbClr val="FFFFFF"/>
                </a:solidFill>
              </a:rPr>
              <a:t>In light of the Safe Schools for All Plan, we are hearing that the waiver process no longer exists.  We are waiting for clarification on this matter.</a:t>
            </a:r>
            <a:endParaRPr sz="2300">
              <a:solidFill>
                <a:srgbClr val="FFFFFF"/>
              </a:solidFill>
            </a:endParaRPr>
          </a:p>
        </p:txBody>
      </p:sp>
      <p:pic>
        <p:nvPicPr>
          <p:cNvPr id="129" name="Google Shape;129;p22"/>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p:nvPr/>
        </p:nvSpPr>
        <p:spPr>
          <a:xfrm>
            <a:off x="694166" y="296873"/>
            <a:ext cx="6276300" cy="829200"/>
          </a:xfrm>
          <a:prstGeom prst="rect">
            <a:avLst/>
          </a:prstGeom>
          <a:solidFill>
            <a:srgbClr val="35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3"/>
          <p:cNvSpPr/>
          <p:nvPr/>
        </p:nvSpPr>
        <p:spPr>
          <a:xfrm>
            <a:off x="694181" y="1212739"/>
            <a:ext cx="6276300" cy="728400"/>
          </a:xfrm>
          <a:prstGeom prst="rect">
            <a:avLst/>
          </a:prstGeom>
          <a:solidFill>
            <a:srgbClr val="35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A4C2F4"/>
              </a:highlight>
            </a:endParaRPr>
          </a:p>
        </p:txBody>
      </p:sp>
      <p:sp>
        <p:nvSpPr>
          <p:cNvPr id="136" name="Google Shape;136;p23"/>
          <p:cNvSpPr/>
          <p:nvPr/>
        </p:nvSpPr>
        <p:spPr>
          <a:xfrm>
            <a:off x="694331" y="2027536"/>
            <a:ext cx="6276000" cy="728400"/>
          </a:xfrm>
          <a:prstGeom prst="rect">
            <a:avLst/>
          </a:prstGeom>
          <a:solidFill>
            <a:srgbClr val="98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3"/>
          <p:cNvSpPr/>
          <p:nvPr/>
        </p:nvSpPr>
        <p:spPr>
          <a:xfrm>
            <a:off x="694373" y="2843643"/>
            <a:ext cx="6276000" cy="728400"/>
          </a:xfrm>
          <a:prstGeom prst="rect">
            <a:avLst/>
          </a:prstGeom>
          <a:solidFill>
            <a:srgbClr val="004B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073763"/>
              </a:highlight>
            </a:endParaRPr>
          </a:p>
        </p:txBody>
      </p:sp>
      <p:sp>
        <p:nvSpPr>
          <p:cNvPr id="138" name="Google Shape;138;p23"/>
          <p:cNvSpPr/>
          <p:nvPr/>
        </p:nvSpPr>
        <p:spPr>
          <a:xfrm>
            <a:off x="694375" y="3659773"/>
            <a:ext cx="6276000" cy="1260300"/>
          </a:xfrm>
          <a:prstGeom prst="rect">
            <a:avLst/>
          </a:prstGeom>
          <a:solidFill>
            <a:srgbClr val="228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3"/>
          <p:cNvSpPr txBox="1"/>
          <p:nvPr/>
        </p:nvSpPr>
        <p:spPr>
          <a:xfrm>
            <a:off x="912845" y="404381"/>
            <a:ext cx="5932500" cy="611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rgbClr val="FFFFFF"/>
                </a:solidFill>
                <a:latin typeface="Roboto"/>
                <a:ea typeface="Roboto"/>
                <a:cs typeface="Roboto"/>
                <a:sym typeface="Roboto"/>
              </a:rPr>
              <a:t>Full Remote Learning Model</a:t>
            </a:r>
            <a:endParaRPr sz="3000" b="1">
              <a:solidFill>
                <a:srgbClr val="FFFFFF"/>
              </a:solidFill>
              <a:latin typeface="Roboto"/>
              <a:ea typeface="Roboto"/>
              <a:cs typeface="Roboto"/>
              <a:sym typeface="Roboto"/>
            </a:endParaRPr>
          </a:p>
          <a:p>
            <a:pPr marL="0" lvl="0" indent="0" algn="ctr" rtl="0">
              <a:spcBef>
                <a:spcPts val="0"/>
              </a:spcBef>
              <a:spcAft>
                <a:spcPts val="0"/>
              </a:spcAft>
              <a:buNone/>
            </a:pPr>
            <a:r>
              <a:rPr lang="en" sz="1800" b="1">
                <a:solidFill>
                  <a:srgbClr val="FFFFFF"/>
                </a:solidFill>
                <a:latin typeface="Roboto"/>
                <a:ea typeface="Roboto"/>
                <a:cs typeface="Roboto"/>
                <a:sym typeface="Roboto"/>
              </a:rPr>
              <a:t>No On-Campus Instruction. </a:t>
            </a:r>
            <a:endParaRPr sz="1800" b="1">
              <a:solidFill>
                <a:srgbClr val="FFFFFF"/>
              </a:solidFill>
              <a:latin typeface="Roboto"/>
              <a:ea typeface="Roboto"/>
              <a:cs typeface="Roboto"/>
              <a:sym typeface="Roboto"/>
            </a:endParaRPr>
          </a:p>
        </p:txBody>
      </p:sp>
      <p:sp>
        <p:nvSpPr>
          <p:cNvPr id="140" name="Google Shape;140;p23"/>
          <p:cNvSpPr txBox="1"/>
          <p:nvPr/>
        </p:nvSpPr>
        <p:spPr>
          <a:xfrm>
            <a:off x="917590" y="1323668"/>
            <a:ext cx="5773200" cy="50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Roboto"/>
                <a:ea typeface="Roboto"/>
                <a:cs typeface="Roboto"/>
                <a:sym typeface="Roboto"/>
              </a:rPr>
              <a:t>Full Remote Learning Model complemented </a:t>
            </a:r>
            <a:br>
              <a:rPr lang="en" b="1">
                <a:solidFill>
                  <a:srgbClr val="FFFFFF"/>
                </a:solidFill>
                <a:latin typeface="Roboto"/>
                <a:ea typeface="Roboto"/>
                <a:cs typeface="Roboto"/>
                <a:sym typeface="Roboto"/>
              </a:rPr>
            </a:br>
            <a:r>
              <a:rPr lang="en" b="1">
                <a:solidFill>
                  <a:srgbClr val="FFFFFF"/>
                </a:solidFill>
                <a:latin typeface="Roboto"/>
                <a:ea typeface="Roboto"/>
                <a:cs typeface="Roboto"/>
                <a:sym typeface="Roboto"/>
              </a:rPr>
              <a:t>with the return of specialized small-group instruction.</a:t>
            </a:r>
            <a:endParaRPr b="1">
              <a:solidFill>
                <a:srgbClr val="FFFFFF"/>
              </a:solidFill>
              <a:latin typeface="Roboto"/>
              <a:ea typeface="Roboto"/>
              <a:cs typeface="Roboto"/>
              <a:sym typeface="Roboto"/>
            </a:endParaRPr>
          </a:p>
        </p:txBody>
      </p:sp>
      <p:sp>
        <p:nvSpPr>
          <p:cNvPr id="141" name="Google Shape;141;p23"/>
          <p:cNvSpPr txBox="1"/>
          <p:nvPr/>
        </p:nvSpPr>
        <p:spPr>
          <a:xfrm>
            <a:off x="964980" y="2138464"/>
            <a:ext cx="5860200" cy="50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Roboto"/>
                <a:ea typeface="Roboto"/>
                <a:cs typeface="Roboto"/>
                <a:sym typeface="Roboto"/>
              </a:rPr>
              <a:t>Choice of Full Remote Learning or Hybrid Model with health </a:t>
            </a:r>
            <a:br>
              <a:rPr lang="en" b="1">
                <a:solidFill>
                  <a:srgbClr val="FFFFFF"/>
                </a:solidFill>
                <a:latin typeface="Roboto"/>
                <a:ea typeface="Roboto"/>
                <a:cs typeface="Roboto"/>
                <a:sym typeface="Roboto"/>
              </a:rPr>
            </a:br>
            <a:r>
              <a:rPr lang="en" b="1">
                <a:solidFill>
                  <a:srgbClr val="FFFFFF"/>
                </a:solidFill>
                <a:latin typeface="Roboto"/>
                <a:ea typeface="Roboto"/>
                <a:cs typeface="Roboto"/>
                <a:sym typeface="Roboto"/>
              </a:rPr>
              <a:t>and safety restrictions (face coverings, social distancing, etc.)</a:t>
            </a:r>
            <a:endParaRPr b="1">
              <a:solidFill>
                <a:srgbClr val="FFFFFF"/>
              </a:solidFill>
              <a:latin typeface="Roboto"/>
              <a:ea typeface="Roboto"/>
              <a:cs typeface="Roboto"/>
              <a:sym typeface="Roboto"/>
            </a:endParaRPr>
          </a:p>
        </p:txBody>
      </p:sp>
      <p:sp>
        <p:nvSpPr>
          <p:cNvPr id="142" name="Google Shape;142;p23"/>
          <p:cNvSpPr txBox="1"/>
          <p:nvPr/>
        </p:nvSpPr>
        <p:spPr>
          <a:xfrm>
            <a:off x="893466" y="2954571"/>
            <a:ext cx="5932500" cy="50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Roboto"/>
                <a:ea typeface="Roboto"/>
                <a:cs typeface="Roboto"/>
                <a:sym typeface="Roboto"/>
              </a:rPr>
              <a:t>If social distancing restrictions are lifted, hybrid students </a:t>
            </a:r>
            <a:br>
              <a:rPr lang="en" b="1">
                <a:solidFill>
                  <a:srgbClr val="FFFFFF"/>
                </a:solidFill>
                <a:latin typeface="Roboto"/>
                <a:ea typeface="Roboto"/>
                <a:cs typeface="Roboto"/>
                <a:sym typeface="Roboto"/>
              </a:rPr>
            </a:br>
            <a:r>
              <a:rPr lang="en" b="1">
                <a:solidFill>
                  <a:srgbClr val="FFFFFF"/>
                </a:solidFill>
                <a:latin typeface="Roboto"/>
                <a:ea typeface="Roboto"/>
                <a:cs typeface="Roboto"/>
                <a:sym typeface="Roboto"/>
              </a:rPr>
              <a:t>will return to full-time, in-person instruction. </a:t>
            </a:r>
            <a:endParaRPr b="1">
              <a:solidFill>
                <a:srgbClr val="FFFFFF"/>
              </a:solidFill>
              <a:latin typeface="Roboto"/>
              <a:ea typeface="Roboto"/>
              <a:cs typeface="Roboto"/>
              <a:sym typeface="Roboto"/>
            </a:endParaRPr>
          </a:p>
        </p:txBody>
      </p:sp>
      <p:sp>
        <p:nvSpPr>
          <p:cNvPr id="143" name="Google Shape;143;p23"/>
          <p:cNvSpPr txBox="1"/>
          <p:nvPr/>
        </p:nvSpPr>
        <p:spPr>
          <a:xfrm>
            <a:off x="897893" y="3769546"/>
            <a:ext cx="5773200" cy="1048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rgbClr val="FFFFFF"/>
                </a:solidFill>
                <a:latin typeface="Roboto"/>
                <a:ea typeface="Roboto"/>
                <a:cs typeface="Roboto"/>
                <a:sym typeface="Roboto"/>
              </a:rPr>
              <a:t>SRVUSD REOPENS </a:t>
            </a:r>
            <a:endParaRPr sz="3000" b="1">
              <a:solidFill>
                <a:srgbClr val="FFFFFF"/>
              </a:solidFill>
              <a:latin typeface="Roboto"/>
              <a:ea typeface="Roboto"/>
              <a:cs typeface="Roboto"/>
              <a:sym typeface="Roboto"/>
            </a:endParaRPr>
          </a:p>
          <a:p>
            <a:pPr marL="0" lvl="0" indent="0" algn="ctr" rtl="0">
              <a:spcBef>
                <a:spcPts val="0"/>
              </a:spcBef>
              <a:spcAft>
                <a:spcPts val="0"/>
              </a:spcAft>
              <a:buNone/>
            </a:pPr>
            <a:endParaRPr sz="700" b="1">
              <a:solidFill>
                <a:srgbClr val="FFFFFF"/>
              </a:solidFill>
              <a:latin typeface="Roboto"/>
              <a:ea typeface="Roboto"/>
              <a:cs typeface="Roboto"/>
              <a:sym typeface="Roboto"/>
            </a:endParaRPr>
          </a:p>
          <a:p>
            <a:pPr marL="0" lvl="0" indent="0" algn="ctr" rtl="0">
              <a:spcBef>
                <a:spcPts val="0"/>
              </a:spcBef>
              <a:spcAft>
                <a:spcPts val="0"/>
              </a:spcAft>
              <a:buNone/>
            </a:pPr>
            <a:r>
              <a:rPr lang="en" sz="1600" b="1">
                <a:solidFill>
                  <a:srgbClr val="FFFFFF"/>
                </a:solidFill>
                <a:latin typeface="Roboto"/>
                <a:ea typeface="Roboto"/>
                <a:cs typeface="Roboto"/>
                <a:sym typeface="Roboto"/>
              </a:rPr>
              <a:t>Full-time, in-person instruction </a:t>
            </a:r>
            <a:endParaRPr sz="1600" b="1">
              <a:solidFill>
                <a:srgbClr val="FFFFFF"/>
              </a:solidFill>
              <a:latin typeface="Roboto"/>
              <a:ea typeface="Roboto"/>
              <a:cs typeface="Roboto"/>
              <a:sym typeface="Roboto"/>
            </a:endParaRPr>
          </a:p>
          <a:p>
            <a:pPr marL="0" lvl="0" indent="0" algn="ctr" rtl="0">
              <a:spcBef>
                <a:spcPts val="0"/>
              </a:spcBef>
              <a:spcAft>
                <a:spcPts val="0"/>
              </a:spcAft>
              <a:buNone/>
            </a:pPr>
            <a:r>
              <a:rPr lang="en" sz="1600" b="1">
                <a:solidFill>
                  <a:srgbClr val="FFFFFF"/>
                </a:solidFill>
                <a:latin typeface="Roboto"/>
                <a:ea typeface="Roboto"/>
                <a:cs typeface="Roboto"/>
                <a:sym typeface="Roboto"/>
              </a:rPr>
              <a:t>without restrictions. Pre-COVID times.</a:t>
            </a:r>
            <a:endParaRPr sz="1600" b="1">
              <a:solidFill>
                <a:srgbClr val="FFFFFF"/>
              </a:solidFill>
              <a:latin typeface="Roboto"/>
              <a:ea typeface="Roboto"/>
              <a:cs typeface="Roboto"/>
              <a:sym typeface="Roboto"/>
            </a:endParaRPr>
          </a:p>
        </p:txBody>
      </p:sp>
      <p:sp>
        <p:nvSpPr>
          <p:cNvPr id="144" name="Google Shape;144;p23"/>
          <p:cNvSpPr/>
          <p:nvPr/>
        </p:nvSpPr>
        <p:spPr>
          <a:xfrm>
            <a:off x="228861" y="301600"/>
            <a:ext cx="381600" cy="829200"/>
          </a:xfrm>
          <a:prstGeom prst="rect">
            <a:avLst/>
          </a:prstGeom>
          <a:solidFill>
            <a:srgbClr val="351C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3"/>
          <p:cNvSpPr txBox="1"/>
          <p:nvPr/>
        </p:nvSpPr>
        <p:spPr>
          <a:xfrm>
            <a:off x="203727" y="463125"/>
            <a:ext cx="267300" cy="50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rgbClr val="FFFFFF"/>
                </a:solidFill>
                <a:latin typeface="Roboto"/>
                <a:ea typeface="Roboto"/>
                <a:cs typeface="Roboto"/>
                <a:sym typeface="Roboto"/>
              </a:rPr>
              <a:t>1</a:t>
            </a:r>
            <a:endParaRPr sz="3000" b="1">
              <a:solidFill>
                <a:srgbClr val="FFFFFF"/>
              </a:solidFill>
              <a:latin typeface="Roboto"/>
              <a:ea typeface="Roboto"/>
              <a:cs typeface="Roboto"/>
              <a:sym typeface="Roboto"/>
            </a:endParaRPr>
          </a:p>
        </p:txBody>
      </p:sp>
      <p:sp>
        <p:nvSpPr>
          <p:cNvPr id="146" name="Google Shape;146;p23"/>
          <p:cNvSpPr/>
          <p:nvPr/>
        </p:nvSpPr>
        <p:spPr>
          <a:xfrm>
            <a:off x="228861" y="1217455"/>
            <a:ext cx="381600" cy="727800"/>
          </a:xfrm>
          <a:prstGeom prst="rect">
            <a:avLst/>
          </a:prstGeom>
          <a:solidFill>
            <a:srgbClr val="351C7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3"/>
          <p:cNvSpPr txBox="1"/>
          <p:nvPr/>
        </p:nvSpPr>
        <p:spPr>
          <a:xfrm>
            <a:off x="203727" y="1359140"/>
            <a:ext cx="267300" cy="44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rgbClr val="FFFFFF"/>
                </a:solidFill>
                <a:latin typeface="Roboto"/>
                <a:ea typeface="Roboto"/>
                <a:cs typeface="Roboto"/>
                <a:sym typeface="Roboto"/>
              </a:rPr>
              <a:t>2</a:t>
            </a:r>
            <a:endParaRPr sz="3000" b="1">
              <a:solidFill>
                <a:srgbClr val="FFFFFF"/>
              </a:solidFill>
              <a:latin typeface="Roboto"/>
              <a:ea typeface="Roboto"/>
              <a:cs typeface="Roboto"/>
              <a:sym typeface="Roboto"/>
            </a:endParaRPr>
          </a:p>
        </p:txBody>
      </p:sp>
      <p:sp>
        <p:nvSpPr>
          <p:cNvPr id="148" name="Google Shape;148;p23"/>
          <p:cNvSpPr/>
          <p:nvPr/>
        </p:nvSpPr>
        <p:spPr>
          <a:xfrm>
            <a:off x="228861" y="2031562"/>
            <a:ext cx="381600" cy="727800"/>
          </a:xfrm>
          <a:prstGeom prst="rect">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3"/>
          <p:cNvSpPr txBox="1"/>
          <p:nvPr/>
        </p:nvSpPr>
        <p:spPr>
          <a:xfrm>
            <a:off x="203727" y="2173247"/>
            <a:ext cx="267300" cy="44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rgbClr val="FFFFFF"/>
                </a:solidFill>
                <a:latin typeface="Roboto"/>
                <a:ea typeface="Roboto"/>
                <a:cs typeface="Roboto"/>
                <a:sym typeface="Roboto"/>
              </a:rPr>
              <a:t>3</a:t>
            </a:r>
            <a:endParaRPr sz="3000" b="1">
              <a:solidFill>
                <a:srgbClr val="FFFFFF"/>
              </a:solidFill>
              <a:latin typeface="Roboto"/>
              <a:ea typeface="Roboto"/>
              <a:cs typeface="Roboto"/>
              <a:sym typeface="Roboto"/>
            </a:endParaRPr>
          </a:p>
        </p:txBody>
      </p:sp>
      <p:sp>
        <p:nvSpPr>
          <p:cNvPr id="150" name="Google Shape;150;p23"/>
          <p:cNvSpPr/>
          <p:nvPr/>
        </p:nvSpPr>
        <p:spPr>
          <a:xfrm>
            <a:off x="228861" y="2845668"/>
            <a:ext cx="381600" cy="727800"/>
          </a:xfrm>
          <a:prstGeom prst="rect">
            <a:avLst/>
          </a:prstGeom>
          <a:solidFill>
            <a:srgbClr val="004B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073763"/>
              </a:highlight>
            </a:endParaRPr>
          </a:p>
        </p:txBody>
      </p:sp>
      <p:sp>
        <p:nvSpPr>
          <p:cNvPr id="151" name="Google Shape;151;p23"/>
          <p:cNvSpPr txBox="1"/>
          <p:nvPr/>
        </p:nvSpPr>
        <p:spPr>
          <a:xfrm>
            <a:off x="203727" y="2987354"/>
            <a:ext cx="267300" cy="44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rgbClr val="FFFFFF"/>
                </a:solidFill>
                <a:latin typeface="Roboto"/>
                <a:ea typeface="Roboto"/>
                <a:cs typeface="Roboto"/>
                <a:sym typeface="Roboto"/>
              </a:rPr>
              <a:t>4</a:t>
            </a:r>
            <a:endParaRPr sz="3000" b="1">
              <a:solidFill>
                <a:srgbClr val="FFFFFF"/>
              </a:solidFill>
              <a:latin typeface="Roboto"/>
              <a:ea typeface="Roboto"/>
              <a:cs typeface="Roboto"/>
              <a:sym typeface="Roboto"/>
            </a:endParaRPr>
          </a:p>
        </p:txBody>
      </p:sp>
      <p:sp>
        <p:nvSpPr>
          <p:cNvPr id="152" name="Google Shape;152;p23"/>
          <p:cNvSpPr/>
          <p:nvPr/>
        </p:nvSpPr>
        <p:spPr>
          <a:xfrm>
            <a:off x="228861" y="3659775"/>
            <a:ext cx="381600" cy="1260300"/>
          </a:xfrm>
          <a:prstGeom prst="rect">
            <a:avLst/>
          </a:prstGeom>
          <a:solidFill>
            <a:srgbClr val="22884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3"/>
          <p:cNvSpPr txBox="1"/>
          <p:nvPr/>
        </p:nvSpPr>
        <p:spPr>
          <a:xfrm>
            <a:off x="203727" y="3905019"/>
            <a:ext cx="267300" cy="76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rgbClr val="FFFFFF"/>
                </a:solidFill>
                <a:latin typeface="Roboto"/>
                <a:ea typeface="Roboto"/>
                <a:cs typeface="Roboto"/>
                <a:sym typeface="Roboto"/>
              </a:rPr>
              <a:t>5</a:t>
            </a:r>
            <a:endParaRPr sz="3000" b="1">
              <a:solidFill>
                <a:srgbClr val="FFFFFF"/>
              </a:solidFill>
              <a:latin typeface="Roboto"/>
              <a:ea typeface="Roboto"/>
              <a:cs typeface="Roboto"/>
              <a:sym typeface="Roboto"/>
            </a:endParaRPr>
          </a:p>
        </p:txBody>
      </p:sp>
      <p:sp>
        <p:nvSpPr>
          <p:cNvPr id="154" name="Google Shape;154;p23"/>
          <p:cNvSpPr/>
          <p:nvPr/>
        </p:nvSpPr>
        <p:spPr>
          <a:xfrm>
            <a:off x="7051563" y="295375"/>
            <a:ext cx="1863600" cy="4620000"/>
          </a:xfrm>
          <a:prstGeom prst="rect">
            <a:avLst/>
          </a:prstGeom>
          <a:solidFill>
            <a:srgbClr val="BF9000"/>
          </a:solidFill>
          <a:ln w="952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3"/>
          <p:cNvSpPr txBox="1"/>
          <p:nvPr/>
        </p:nvSpPr>
        <p:spPr>
          <a:xfrm>
            <a:off x="7145113" y="456725"/>
            <a:ext cx="1659000" cy="43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Roboto"/>
                <a:ea typeface="Roboto"/>
                <a:cs typeface="Roboto"/>
                <a:sym typeface="Roboto"/>
              </a:rPr>
              <a:t>We can’t control how quickly we get from step 1 to step 5, but we can be ready for each time we move between steps. </a:t>
            </a:r>
            <a:endParaRPr b="1">
              <a:solidFill>
                <a:srgbClr val="FFFFFF"/>
              </a:solidFill>
              <a:latin typeface="Roboto"/>
              <a:ea typeface="Roboto"/>
              <a:cs typeface="Roboto"/>
              <a:sym typeface="Roboto"/>
            </a:endParaRPr>
          </a:p>
          <a:p>
            <a:pPr marL="0" lvl="0" indent="0" algn="ctr" rtl="0">
              <a:spcBef>
                <a:spcPts val="0"/>
              </a:spcBef>
              <a:spcAft>
                <a:spcPts val="0"/>
              </a:spcAft>
              <a:buNone/>
            </a:pPr>
            <a:endParaRPr b="1">
              <a:solidFill>
                <a:srgbClr val="FFFFFF"/>
              </a:solidFill>
              <a:latin typeface="Roboto"/>
              <a:ea typeface="Roboto"/>
              <a:cs typeface="Roboto"/>
              <a:sym typeface="Roboto"/>
            </a:endParaRPr>
          </a:p>
        </p:txBody>
      </p:sp>
      <p:pic>
        <p:nvPicPr>
          <p:cNvPr id="156" name="Google Shape;156;p23"/>
          <p:cNvPicPr preferRelativeResize="0"/>
          <p:nvPr/>
        </p:nvPicPr>
        <p:blipFill>
          <a:blip r:embed="rId3">
            <a:alphaModFix/>
          </a:blip>
          <a:stretch>
            <a:fillRect/>
          </a:stretch>
        </p:blipFill>
        <p:spPr>
          <a:xfrm>
            <a:off x="6310388" y="0"/>
            <a:ext cx="1126375" cy="1126375"/>
          </a:xfrm>
          <a:prstGeom prst="rect">
            <a:avLst/>
          </a:prstGeom>
          <a:noFill/>
          <a:ln>
            <a:noFill/>
          </a:ln>
        </p:spPr>
      </p:pic>
      <p:pic>
        <p:nvPicPr>
          <p:cNvPr id="157" name="Google Shape;157;p23"/>
          <p:cNvPicPr preferRelativeResize="0"/>
          <p:nvPr/>
        </p:nvPicPr>
        <p:blipFill>
          <a:blip r:embed="rId4">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7369700" y="215700"/>
            <a:ext cx="1447200" cy="462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0" b="1">
                <a:solidFill>
                  <a:srgbClr val="0B5394"/>
                </a:solidFill>
              </a:rPr>
              <a:t>!</a:t>
            </a:r>
            <a:endParaRPr sz="40000">
              <a:solidFill>
                <a:srgbClr val="0B5394"/>
              </a:solidFill>
            </a:endParaRPr>
          </a:p>
        </p:txBody>
      </p:sp>
      <p:sp>
        <p:nvSpPr>
          <p:cNvPr id="163" name="Google Shape;163;p24"/>
          <p:cNvSpPr txBox="1">
            <a:spLocks noGrp="1"/>
          </p:cNvSpPr>
          <p:nvPr>
            <p:ph type="title"/>
          </p:nvPr>
        </p:nvSpPr>
        <p:spPr>
          <a:xfrm>
            <a:off x="311675" y="1032850"/>
            <a:ext cx="8067600" cy="3312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100" b="1">
                <a:solidFill>
                  <a:srgbClr val="FFFFFF"/>
                </a:solidFill>
              </a:rPr>
              <a:t>As we deal with this pandemic, there are no winners.  </a:t>
            </a:r>
            <a:endParaRPr sz="2100" b="1">
              <a:solidFill>
                <a:srgbClr val="FFFFFF"/>
              </a:solidFill>
            </a:endParaRPr>
          </a:p>
          <a:p>
            <a:pPr marL="0" lvl="0" indent="0" algn="l" rtl="0">
              <a:spcBef>
                <a:spcPts val="0"/>
              </a:spcBef>
              <a:spcAft>
                <a:spcPts val="0"/>
              </a:spcAft>
              <a:buNone/>
            </a:pPr>
            <a:endParaRPr sz="1400" b="1">
              <a:solidFill>
                <a:srgbClr val="FFFFFF"/>
              </a:solidFill>
            </a:endParaRPr>
          </a:p>
          <a:p>
            <a:pPr marL="0" lvl="0" indent="0" algn="l" rtl="0">
              <a:spcBef>
                <a:spcPts val="0"/>
              </a:spcBef>
              <a:spcAft>
                <a:spcPts val="0"/>
              </a:spcAft>
              <a:buNone/>
            </a:pPr>
            <a:r>
              <a:rPr lang="en" sz="1400" b="1">
                <a:solidFill>
                  <a:srgbClr val="6AA84F"/>
                </a:solidFill>
              </a:rPr>
              <a:t>We understand that many of our our kids need to be in school.  </a:t>
            </a:r>
            <a:endParaRPr sz="1400" b="1">
              <a:solidFill>
                <a:srgbClr val="6AA84F"/>
              </a:solidFill>
            </a:endParaRPr>
          </a:p>
          <a:p>
            <a:pPr marL="0" lvl="0" indent="0" algn="l" rtl="0">
              <a:spcBef>
                <a:spcPts val="0"/>
              </a:spcBef>
              <a:spcAft>
                <a:spcPts val="0"/>
              </a:spcAft>
              <a:buNone/>
            </a:pPr>
            <a:r>
              <a:rPr lang="en" sz="1400" b="1">
                <a:solidFill>
                  <a:srgbClr val="6AA84F"/>
                </a:solidFill>
              </a:rPr>
              <a:t>We understand some of our staff are anxious about returning to school.  </a:t>
            </a:r>
            <a:endParaRPr sz="1400" b="1">
              <a:solidFill>
                <a:srgbClr val="6AA84F"/>
              </a:solidFill>
            </a:endParaRPr>
          </a:p>
          <a:p>
            <a:pPr marL="0" lvl="0" indent="0" algn="l" rtl="0">
              <a:spcBef>
                <a:spcPts val="0"/>
              </a:spcBef>
              <a:spcAft>
                <a:spcPts val="0"/>
              </a:spcAft>
              <a:buNone/>
            </a:pPr>
            <a:r>
              <a:rPr lang="en" sz="1400" b="1">
                <a:solidFill>
                  <a:srgbClr val="6AA84F"/>
                </a:solidFill>
              </a:rPr>
              <a:t>We understand that COVID-19 numbers are at their highest.  </a:t>
            </a:r>
            <a:endParaRPr sz="1400" b="1">
              <a:solidFill>
                <a:srgbClr val="6AA84F"/>
              </a:solidFill>
            </a:endParaRPr>
          </a:p>
          <a:p>
            <a:pPr marL="0" lvl="0" indent="0" algn="l" rtl="0">
              <a:spcBef>
                <a:spcPts val="0"/>
              </a:spcBef>
              <a:spcAft>
                <a:spcPts val="0"/>
              </a:spcAft>
              <a:buNone/>
            </a:pPr>
            <a:r>
              <a:rPr lang="en" sz="1400" b="1">
                <a:solidFill>
                  <a:srgbClr val="6AA84F"/>
                </a:solidFill>
              </a:rPr>
              <a:t>We understand our parents have strong and different views regarding how to proceed.  </a:t>
            </a:r>
            <a:endParaRPr sz="1400" b="1">
              <a:solidFill>
                <a:srgbClr val="6AA84F"/>
              </a:solidFill>
            </a:endParaRPr>
          </a:p>
          <a:p>
            <a:pPr marL="0" lvl="0" indent="0" algn="l" rtl="0">
              <a:spcBef>
                <a:spcPts val="0"/>
              </a:spcBef>
              <a:spcAft>
                <a:spcPts val="0"/>
              </a:spcAft>
              <a:buNone/>
            </a:pPr>
            <a:r>
              <a:rPr lang="en" sz="1400" b="1">
                <a:solidFill>
                  <a:srgbClr val="6AA84F"/>
                </a:solidFill>
              </a:rPr>
              <a:t>We understand that union leaders may be reticent to return to school yet because they believe it is not safe.  </a:t>
            </a:r>
            <a:endParaRPr sz="1400" b="1">
              <a:solidFill>
                <a:srgbClr val="6AA84F"/>
              </a:solidFill>
            </a:endParaRPr>
          </a:p>
          <a:p>
            <a:pPr marL="0" lvl="0" indent="0" algn="l" rtl="0">
              <a:spcBef>
                <a:spcPts val="0"/>
              </a:spcBef>
              <a:spcAft>
                <a:spcPts val="0"/>
              </a:spcAft>
              <a:buNone/>
            </a:pPr>
            <a:endParaRPr sz="1400" b="1">
              <a:solidFill>
                <a:srgbClr val="FFFFFF"/>
              </a:solidFill>
            </a:endParaRPr>
          </a:p>
          <a:p>
            <a:pPr marL="0" lvl="0" indent="0" algn="l" rtl="0">
              <a:spcBef>
                <a:spcPts val="0"/>
              </a:spcBef>
              <a:spcAft>
                <a:spcPts val="0"/>
              </a:spcAft>
              <a:buNone/>
            </a:pPr>
            <a:r>
              <a:rPr lang="en" sz="1900" b="1">
                <a:solidFill>
                  <a:srgbClr val="FFFFFF"/>
                </a:solidFill>
              </a:rPr>
              <a:t>However, we have to find creative ways to move forward in a unified way. No matter how our community is reacting to the present situation, it is important to understand these complex layers.</a:t>
            </a:r>
            <a:endParaRPr sz="1900">
              <a:solidFill>
                <a:srgbClr val="FFFFFF"/>
              </a:solidFill>
            </a:endParaRPr>
          </a:p>
        </p:txBody>
      </p:sp>
      <p:pic>
        <p:nvPicPr>
          <p:cNvPr id="164" name="Google Shape;164;p24"/>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Our Commitment </a:t>
            </a:r>
            <a:endParaRPr b="1"/>
          </a:p>
        </p:txBody>
      </p:sp>
      <p:pic>
        <p:nvPicPr>
          <p:cNvPr id="170" name="Google Shape;170;p25"/>
          <p:cNvPicPr preferRelativeResize="0"/>
          <p:nvPr/>
        </p:nvPicPr>
        <p:blipFill rotWithShape="1">
          <a:blip r:embed="rId3">
            <a:alphaModFix/>
          </a:blip>
          <a:srcRect l="5610" r="5619"/>
          <a:stretch/>
        </p:blipFill>
        <p:spPr>
          <a:xfrm>
            <a:off x="403875" y="1570400"/>
            <a:ext cx="3992611" cy="3000000"/>
          </a:xfrm>
          <a:prstGeom prst="rect">
            <a:avLst/>
          </a:prstGeom>
          <a:noFill/>
          <a:ln>
            <a:noFill/>
          </a:ln>
          <a:effectLst>
            <a:outerShdw blurRad="57150" dist="19050" dir="5400000" algn="bl" rotWithShape="0">
              <a:srgbClr val="000000">
                <a:alpha val="50000"/>
              </a:srgbClr>
            </a:outerShdw>
          </a:effectLst>
        </p:spPr>
      </p:pic>
      <p:sp>
        <p:nvSpPr>
          <p:cNvPr id="171" name="Google Shape;171;p25"/>
          <p:cNvSpPr txBox="1"/>
          <p:nvPr/>
        </p:nvSpPr>
        <p:spPr>
          <a:xfrm>
            <a:off x="4709225" y="1570400"/>
            <a:ext cx="3943500" cy="357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434343"/>
                </a:solidFill>
                <a:latin typeface="Roboto"/>
                <a:ea typeface="Roboto"/>
                <a:cs typeface="Roboto"/>
                <a:sym typeface="Roboto"/>
              </a:rPr>
              <a:t>SRVUSD will engage our students, collaborate with staff, and partner with our parents/guardians to determine: </a:t>
            </a:r>
            <a:endParaRPr sz="1600" b="1">
              <a:solidFill>
                <a:srgbClr val="434343"/>
              </a:solidFill>
              <a:latin typeface="Roboto"/>
              <a:ea typeface="Roboto"/>
              <a:cs typeface="Roboto"/>
              <a:sym typeface="Roboto"/>
            </a:endParaRPr>
          </a:p>
          <a:p>
            <a:pPr marL="457200" lvl="0" indent="-317500" algn="l" rtl="0">
              <a:spcBef>
                <a:spcPts val="0"/>
              </a:spcBef>
              <a:spcAft>
                <a:spcPts val="0"/>
              </a:spcAft>
              <a:buClr>
                <a:srgbClr val="434343"/>
              </a:buClr>
              <a:buSzPts val="1400"/>
              <a:buFont typeface="Roboto"/>
              <a:buChar char="●"/>
            </a:pPr>
            <a:r>
              <a:rPr lang="en">
                <a:solidFill>
                  <a:srgbClr val="434343"/>
                </a:solidFill>
                <a:latin typeface="Roboto"/>
                <a:ea typeface="Roboto"/>
                <a:cs typeface="Roboto"/>
                <a:sym typeface="Roboto"/>
              </a:rPr>
              <a:t>How are students doing academically? </a:t>
            </a:r>
            <a:endParaRPr>
              <a:solidFill>
                <a:srgbClr val="434343"/>
              </a:solidFill>
              <a:latin typeface="Roboto"/>
              <a:ea typeface="Roboto"/>
              <a:cs typeface="Roboto"/>
              <a:sym typeface="Roboto"/>
            </a:endParaRPr>
          </a:p>
          <a:p>
            <a:pPr marL="457200" lvl="0" indent="-317500" algn="l" rtl="0">
              <a:spcBef>
                <a:spcPts val="0"/>
              </a:spcBef>
              <a:spcAft>
                <a:spcPts val="0"/>
              </a:spcAft>
              <a:buClr>
                <a:srgbClr val="434343"/>
              </a:buClr>
              <a:buSzPts val="1400"/>
              <a:buFont typeface="Roboto"/>
              <a:buChar char="●"/>
            </a:pPr>
            <a:r>
              <a:rPr lang="en">
                <a:solidFill>
                  <a:srgbClr val="434343"/>
                </a:solidFill>
                <a:latin typeface="Roboto"/>
                <a:ea typeface="Roboto"/>
                <a:cs typeface="Roboto"/>
                <a:sym typeface="Roboto"/>
              </a:rPr>
              <a:t>How are students doing socially and emotionally? </a:t>
            </a:r>
            <a:endParaRPr>
              <a:solidFill>
                <a:srgbClr val="434343"/>
              </a:solidFill>
              <a:latin typeface="Roboto"/>
              <a:ea typeface="Roboto"/>
              <a:cs typeface="Roboto"/>
              <a:sym typeface="Roboto"/>
            </a:endParaRPr>
          </a:p>
          <a:p>
            <a:pPr marL="457200" lvl="0" indent="-317500" algn="l" rtl="0">
              <a:spcBef>
                <a:spcPts val="0"/>
              </a:spcBef>
              <a:spcAft>
                <a:spcPts val="0"/>
              </a:spcAft>
              <a:buClr>
                <a:srgbClr val="434343"/>
              </a:buClr>
              <a:buSzPts val="1400"/>
              <a:buFont typeface="Roboto"/>
              <a:buChar char="●"/>
            </a:pPr>
            <a:r>
              <a:rPr lang="en">
                <a:solidFill>
                  <a:srgbClr val="434343"/>
                </a:solidFill>
                <a:latin typeface="Roboto"/>
                <a:ea typeface="Roboto"/>
                <a:cs typeface="Roboto"/>
                <a:sym typeface="Roboto"/>
              </a:rPr>
              <a:t>What do our students need right now? </a:t>
            </a:r>
            <a:endParaRPr>
              <a:solidFill>
                <a:srgbClr val="434343"/>
              </a:solidFill>
              <a:latin typeface="Roboto"/>
              <a:ea typeface="Roboto"/>
              <a:cs typeface="Roboto"/>
              <a:sym typeface="Roboto"/>
            </a:endParaRPr>
          </a:p>
          <a:p>
            <a:pPr marL="457200" lvl="0" indent="-317500" algn="l" rtl="0">
              <a:spcBef>
                <a:spcPts val="0"/>
              </a:spcBef>
              <a:spcAft>
                <a:spcPts val="0"/>
              </a:spcAft>
              <a:buClr>
                <a:srgbClr val="434343"/>
              </a:buClr>
              <a:buSzPts val="1400"/>
              <a:buFont typeface="Roboto"/>
              <a:buChar char="●"/>
            </a:pPr>
            <a:r>
              <a:rPr lang="en">
                <a:solidFill>
                  <a:srgbClr val="434343"/>
                </a:solidFill>
                <a:latin typeface="Roboto"/>
                <a:ea typeface="Roboto"/>
                <a:cs typeface="Roboto"/>
                <a:sym typeface="Roboto"/>
              </a:rPr>
              <a:t>How do we connect them to each other and to their campus?</a:t>
            </a:r>
            <a:endParaRPr>
              <a:solidFill>
                <a:srgbClr val="434343"/>
              </a:solidFill>
              <a:latin typeface="Roboto"/>
              <a:ea typeface="Roboto"/>
              <a:cs typeface="Roboto"/>
              <a:sym typeface="Roboto"/>
            </a:endParaRPr>
          </a:p>
          <a:p>
            <a:pPr marL="0" lvl="0" indent="0" algn="l" rtl="0">
              <a:spcBef>
                <a:spcPts val="0"/>
              </a:spcBef>
              <a:spcAft>
                <a:spcPts val="0"/>
              </a:spcAft>
              <a:buNone/>
            </a:pPr>
            <a:endParaRPr>
              <a:solidFill>
                <a:srgbClr val="434343"/>
              </a:solidFill>
              <a:latin typeface="Roboto"/>
              <a:ea typeface="Roboto"/>
              <a:cs typeface="Roboto"/>
              <a:sym typeface="Roboto"/>
            </a:endParaRPr>
          </a:p>
          <a:p>
            <a:pPr marL="0" lvl="0" indent="0" algn="l" rtl="0">
              <a:spcBef>
                <a:spcPts val="0"/>
              </a:spcBef>
              <a:spcAft>
                <a:spcPts val="0"/>
              </a:spcAft>
              <a:buNone/>
            </a:pPr>
            <a:r>
              <a:rPr lang="en">
                <a:solidFill>
                  <a:srgbClr val="434343"/>
                </a:solidFill>
                <a:latin typeface="Roboto"/>
                <a:ea typeface="Roboto"/>
                <a:cs typeface="Roboto"/>
                <a:sym typeface="Roboto"/>
              </a:rPr>
              <a:t>Though we cannot fulfill everyone’s expectations, we will do our very best to communicate effectively and clearly throughout these challenging days so everyone is working from accurate information as we move forward.</a:t>
            </a:r>
            <a:endParaRPr>
              <a:solidFill>
                <a:srgbClr val="434343"/>
              </a:solidFill>
              <a:latin typeface="Roboto"/>
              <a:ea typeface="Roboto"/>
              <a:cs typeface="Roboto"/>
              <a:sym typeface="Roboto"/>
            </a:endParaRPr>
          </a:p>
          <a:p>
            <a:pPr marL="0" lvl="0" indent="0" algn="l" rtl="0">
              <a:spcBef>
                <a:spcPts val="0"/>
              </a:spcBef>
              <a:spcAft>
                <a:spcPts val="0"/>
              </a:spcAft>
              <a:buNone/>
            </a:pPr>
            <a:endParaRPr>
              <a:solidFill>
                <a:srgbClr val="434343"/>
              </a:solidFill>
              <a:latin typeface="Roboto"/>
              <a:ea typeface="Roboto"/>
              <a:cs typeface="Roboto"/>
              <a:sym typeface="Roboto"/>
            </a:endParaRPr>
          </a:p>
          <a:p>
            <a:pPr marL="0" lvl="0" indent="0" algn="l" rtl="0">
              <a:spcBef>
                <a:spcPts val="0"/>
              </a:spcBef>
              <a:spcAft>
                <a:spcPts val="0"/>
              </a:spcAft>
              <a:buNone/>
            </a:pPr>
            <a:endParaRPr sz="1600">
              <a:solidFill>
                <a:srgbClr val="434343"/>
              </a:solidFill>
              <a:latin typeface="Roboto"/>
              <a:ea typeface="Roboto"/>
              <a:cs typeface="Roboto"/>
              <a:sym typeface="Roboto"/>
            </a:endParaRPr>
          </a:p>
          <a:p>
            <a:pPr marL="0" lvl="0" indent="0" algn="l" rtl="0">
              <a:spcBef>
                <a:spcPts val="0"/>
              </a:spcBef>
              <a:spcAft>
                <a:spcPts val="0"/>
              </a:spcAft>
              <a:buNone/>
            </a:pPr>
            <a:endParaRPr sz="1600">
              <a:solidFill>
                <a:srgbClr val="434343"/>
              </a:solidFill>
              <a:latin typeface="Roboto"/>
              <a:ea typeface="Roboto"/>
              <a:cs typeface="Roboto"/>
              <a:sym typeface="Roboto"/>
            </a:endParaRPr>
          </a:p>
          <a:p>
            <a:pPr marL="457200" lvl="0" indent="0" algn="l" rtl="0">
              <a:spcBef>
                <a:spcPts val="0"/>
              </a:spcBef>
              <a:spcAft>
                <a:spcPts val="0"/>
              </a:spcAft>
              <a:buNone/>
            </a:pPr>
            <a:endParaRPr sz="1600">
              <a:solidFill>
                <a:srgbClr val="434343"/>
              </a:solidFill>
              <a:latin typeface="Roboto"/>
              <a:ea typeface="Roboto"/>
              <a:cs typeface="Roboto"/>
              <a:sym typeface="Roboto"/>
            </a:endParaRPr>
          </a:p>
          <a:p>
            <a:pPr marL="0" lvl="0" indent="0" algn="l" rtl="0">
              <a:spcBef>
                <a:spcPts val="0"/>
              </a:spcBef>
              <a:spcAft>
                <a:spcPts val="0"/>
              </a:spcAft>
              <a:buNone/>
            </a:pPr>
            <a:endParaRPr sz="1600">
              <a:solidFill>
                <a:srgbClr val="434343"/>
              </a:solidFill>
              <a:latin typeface="Roboto"/>
              <a:ea typeface="Roboto"/>
              <a:cs typeface="Roboto"/>
              <a:sym typeface="Roboto"/>
            </a:endParaRPr>
          </a:p>
          <a:p>
            <a:pPr marL="457200" lvl="0" indent="0" algn="l" rtl="0">
              <a:spcBef>
                <a:spcPts val="0"/>
              </a:spcBef>
              <a:spcAft>
                <a:spcPts val="0"/>
              </a:spcAft>
              <a:buNone/>
            </a:pPr>
            <a:endParaRPr sz="1600">
              <a:solidFill>
                <a:srgbClr val="434343"/>
              </a:solidFill>
              <a:latin typeface="Roboto"/>
              <a:ea typeface="Roboto"/>
              <a:cs typeface="Roboto"/>
              <a:sym typeface="Roboto"/>
            </a:endParaRPr>
          </a:p>
        </p:txBody>
      </p:sp>
      <p:pic>
        <p:nvPicPr>
          <p:cNvPr id="172" name="Google Shape;172;p25"/>
          <p:cNvPicPr preferRelativeResize="0"/>
          <p:nvPr/>
        </p:nvPicPr>
        <p:blipFill>
          <a:blip r:embed="rId4">
            <a:alphaModFix/>
          </a:blip>
          <a:stretch>
            <a:fillRect/>
          </a:stretch>
        </p:blipFill>
        <p:spPr>
          <a:xfrm>
            <a:off x="8173850" y="250500"/>
            <a:ext cx="833525" cy="833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a:spLocks noGrp="1"/>
          </p:cNvSpPr>
          <p:nvPr>
            <p:ph type="title"/>
          </p:nvPr>
        </p:nvSpPr>
        <p:spPr>
          <a:xfrm>
            <a:off x="311750" y="831175"/>
            <a:ext cx="5334900" cy="124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5700" b="1"/>
              <a:t>Vaccinations</a:t>
            </a:r>
            <a:endParaRPr sz="5700" b="1"/>
          </a:p>
        </p:txBody>
      </p:sp>
      <p:sp>
        <p:nvSpPr>
          <p:cNvPr id="178" name="Google Shape;178;p26"/>
          <p:cNvSpPr txBox="1">
            <a:spLocks noGrp="1"/>
          </p:cNvSpPr>
          <p:nvPr>
            <p:ph type="body" idx="1"/>
          </p:nvPr>
        </p:nvSpPr>
        <p:spPr>
          <a:xfrm>
            <a:off x="311700" y="2121425"/>
            <a:ext cx="7609200" cy="942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a:solidFill>
                  <a:srgbClr val="93C47D"/>
                </a:solidFill>
                <a:latin typeface="Raleway"/>
                <a:ea typeface="Raleway"/>
                <a:cs typeface="Raleway"/>
                <a:sym typeface="Raleway"/>
              </a:rPr>
              <a:t>The San Ramon Valley Unified School District will pursue opportunities to vaccinate our staff when they become available. </a:t>
            </a:r>
            <a:endParaRPr sz="1800">
              <a:solidFill>
                <a:srgbClr val="93C47D"/>
              </a:solidFill>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title"/>
          </p:nvPr>
        </p:nvSpPr>
        <p:spPr>
          <a:xfrm>
            <a:off x="311725" y="500925"/>
            <a:ext cx="3706500" cy="64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Our Remote Learning Priorities</a:t>
            </a:r>
            <a:endParaRPr b="1"/>
          </a:p>
        </p:txBody>
      </p:sp>
      <p:sp>
        <p:nvSpPr>
          <p:cNvPr id="184" name="Google Shape;184;p27"/>
          <p:cNvSpPr txBox="1"/>
          <p:nvPr/>
        </p:nvSpPr>
        <p:spPr>
          <a:xfrm>
            <a:off x="4779825" y="500925"/>
            <a:ext cx="39435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434343"/>
                </a:solidFill>
                <a:latin typeface="Roboto"/>
                <a:ea typeface="Roboto"/>
                <a:cs typeface="Roboto"/>
                <a:sym typeface="Roboto"/>
              </a:rPr>
              <a:t>Addressing Student Needs</a:t>
            </a:r>
            <a:endParaRPr sz="1800" b="1">
              <a:solidFill>
                <a:srgbClr val="434343"/>
              </a:solidFill>
              <a:latin typeface="Roboto"/>
              <a:ea typeface="Roboto"/>
              <a:cs typeface="Roboto"/>
              <a:sym typeface="Roboto"/>
            </a:endParaRPr>
          </a:p>
          <a:p>
            <a:pPr marL="457200" lvl="0" indent="-330200" algn="l" rtl="0">
              <a:spcBef>
                <a:spcPts val="0"/>
              </a:spcBef>
              <a:spcAft>
                <a:spcPts val="0"/>
              </a:spcAft>
              <a:buClr>
                <a:srgbClr val="434343"/>
              </a:buClr>
              <a:buSzPts val="1600"/>
              <a:buFont typeface="Roboto"/>
              <a:buChar char="●"/>
            </a:pPr>
            <a:r>
              <a:rPr lang="en" sz="1600">
                <a:solidFill>
                  <a:srgbClr val="434343"/>
                </a:solidFill>
                <a:latin typeface="Roboto"/>
                <a:ea typeface="Roboto"/>
                <a:cs typeface="Roboto"/>
                <a:sym typeface="Roboto"/>
              </a:rPr>
              <a:t>Learning Loss </a:t>
            </a:r>
            <a:endParaRPr sz="1600">
              <a:solidFill>
                <a:srgbClr val="434343"/>
              </a:solidFill>
              <a:latin typeface="Roboto"/>
              <a:ea typeface="Roboto"/>
              <a:cs typeface="Roboto"/>
              <a:sym typeface="Roboto"/>
            </a:endParaRPr>
          </a:p>
          <a:p>
            <a:pPr marL="457200" lvl="0" indent="-330200" algn="l" rtl="0">
              <a:spcBef>
                <a:spcPts val="0"/>
              </a:spcBef>
              <a:spcAft>
                <a:spcPts val="0"/>
              </a:spcAft>
              <a:buClr>
                <a:srgbClr val="434343"/>
              </a:buClr>
              <a:buSzPts val="1600"/>
              <a:buFont typeface="Roboto"/>
              <a:buChar char="●"/>
            </a:pPr>
            <a:r>
              <a:rPr lang="en" sz="1600">
                <a:solidFill>
                  <a:srgbClr val="434343"/>
                </a:solidFill>
                <a:latin typeface="Roboto"/>
                <a:ea typeface="Roboto"/>
                <a:cs typeface="Roboto"/>
                <a:sym typeface="Roboto"/>
              </a:rPr>
              <a:t>Social-Emotional Learning </a:t>
            </a:r>
            <a:endParaRPr sz="1600">
              <a:solidFill>
                <a:srgbClr val="434343"/>
              </a:solidFill>
              <a:latin typeface="Roboto"/>
              <a:ea typeface="Roboto"/>
              <a:cs typeface="Roboto"/>
              <a:sym typeface="Roboto"/>
            </a:endParaRPr>
          </a:p>
          <a:p>
            <a:pPr marL="457200" lvl="0" indent="-330200" algn="l" rtl="0">
              <a:spcBef>
                <a:spcPts val="0"/>
              </a:spcBef>
              <a:spcAft>
                <a:spcPts val="0"/>
              </a:spcAft>
              <a:buClr>
                <a:srgbClr val="434343"/>
              </a:buClr>
              <a:buSzPts val="1600"/>
              <a:buFont typeface="Roboto"/>
              <a:buChar char="●"/>
            </a:pPr>
            <a:r>
              <a:rPr lang="en" sz="1600">
                <a:solidFill>
                  <a:srgbClr val="434343"/>
                </a:solidFill>
                <a:latin typeface="Roboto"/>
                <a:ea typeface="Roboto"/>
                <a:cs typeface="Roboto"/>
                <a:sym typeface="Roboto"/>
              </a:rPr>
              <a:t>Student/Staff Well-Being </a:t>
            </a:r>
            <a:endParaRPr sz="1600">
              <a:solidFill>
                <a:srgbClr val="434343"/>
              </a:solidFill>
              <a:latin typeface="Roboto"/>
              <a:ea typeface="Roboto"/>
              <a:cs typeface="Roboto"/>
              <a:sym typeface="Roboto"/>
            </a:endParaRPr>
          </a:p>
          <a:p>
            <a:pPr marL="457200" lvl="0" indent="-330200" algn="l" rtl="0">
              <a:spcBef>
                <a:spcPts val="0"/>
              </a:spcBef>
              <a:spcAft>
                <a:spcPts val="0"/>
              </a:spcAft>
              <a:buClr>
                <a:srgbClr val="434343"/>
              </a:buClr>
              <a:buSzPts val="1600"/>
              <a:buFont typeface="Roboto"/>
              <a:buChar char="●"/>
            </a:pPr>
            <a:r>
              <a:rPr lang="en" sz="1600">
                <a:solidFill>
                  <a:srgbClr val="434343"/>
                </a:solidFill>
                <a:latin typeface="Roboto"/>
                <a:ea typeface="Roboto"/>
                <a:cs typeface="Roboto"/>
                <a:sym typeface="Roboto"/>
              </a:rPr>
              <a:t>Learning Hubs </a:t>
            </a:r>
            <a:endParaRPr sz="1600">
              <a:solidFill>
                <a:srgbClr val="434343"/>
              </a:solidFill>
              <a:latin typeface="Roboto"/>
              <a:ea typeface="Roboto"/>
              <a:cs typeface="Roboto"/>
              <a:sym typeface="Roboto"/>
            </a:endParaRPr>
          </a:p>
          <a:p>
            <a:pPr marL="457200" lvl="0" indent="-330200" algn="l" rtl="0">
              <a:spcBef>
                <a:spcPts val="0"/>
              </a:spcBef>
              <a:spcAft>
                <a:spcPts val="0"/>
              </a:spcAft>
              <a:buClr>
                <a:srgbClr val="434343"/>
              </a:buClr>
              <a:buSzPts val="1600"/>
              <a:buFont typeface="Roboto"/>
              <a:buChar char="●"/>
            </a:pPr>
            <a:r>
              <a:rPr lang="en" sz="1600">
                <a:solidFill>
                  <a:srgbClr val="434343"/>
                </a:solidFill>
                <a:latin typeface="Roboto"/>
                <a:ea typeface="Roboto"/>
                <a:cs typeface="Roboto"/>
                <a:sym typeface="Roboto"/>
              </a:rPr>
              <a:t>Athletics </a:t>
            </a:r>
            <a:endParaRPr sz="1600">
              <a:solidFill>
                <a:srgbClr val="434343"/>
              </a:solidFill>
              <a:latin typeface="Roboto"/>
              <a:ea typeface="Roboto"/>
              <a:cs typeface="Roboto"/>
              <a:sym typeface="Roboto"/>
            </a:endParaRPr>
          </a:p>
          <a:p>
            <a:pPr marL="457200" lvl="0" indent="-330200" algn="l" rtl="0">
              <a:spcBef>
                <a:spcPts val="0"/>
              </a:spcBef>
              <a:spcAft>
                <a:spcPts val="0"/>
              </a:spcAft>
              <a:buClr>
                <a:srgbClr val="434343"/>
              </a:buClr>
              <a:buSzPts val="1600"/>
              <a:buFont typeface="Roboto"/>
              <a:buChar char="●"/>
            </a:pPr>
            <a:r>
              <a:rPr lang="en" sz="1600">
                <a:solidFill>
                  <a:srgbClr val="434343"/>
                </a:solidFill>
                <a:latin typeface="Roboto"/>
                <a:ea typeface="Roboto"/>
                <a:cs typeface="Roboto"/>
                <a:sym typeface="Roboto"/>
              </a:rPr>
              <a:t>Expanding Specialized Small-Group Instruction to safely bring more kids onto campuses </a:t>
            </a:r>
            <a:endParaRPr sz="1600">
              <a:solidFill>
                <a:srgbClr val="434343"/>
              </a:solidFill>
              <a:latin typeface="Roboto"/>
              <a:ea typeface="Roboto"/>
              <a:cs typeface="Roboto"/>
              <a:sym typeface="Roboto"/>
            </a:endParaRPr>
          </a:p>
          <a:p>
            <a:pPr marL="0" lvl="0" indent="0" algn="l" rtl="0">
              <a:spcBef>
                <a:spcPts val="0"/>
              </a:spcBef>
              <a:spcAft>
                <a:spcPts val="0"/>
              </a:spcAft>
              <a:buNone/>
            </a:pPr>
            <a:endParaRPr sz="1800" b="1">
              <a:solidFill>
                <a:srgbClr val="434343"/>
              </a:solidFill>
              <a:latin typeface="Roboto"/>
              <a:ea typeface="Roboto"/>
              <a:cs typeface="Roboto"/>
              <a:sym typeface="Roboto"/>
            </a:endParaRPr>
          </a:p>
          <a:p>
            <a:pPr marL="0" lvl="0" indent="0" algn="l" rtl="0">
              <a:spcBef>
                <a:spcPts val="0"/>
              </a:spcBef>
              <a:spcAft>
                <a:spcPts val="0"/>
              </a:spcAft>
              <a:buNone/>
            </a:pPr>
            <a:endParaRPr>
              <a:solidFill>
                <a:srgbClr val="434343"/>
              </a:solidFill>
              <a:latin typeface="Roboto"/>
              <a:ea typeface="Roboto"/>
              <a:cs typeface="Roboto"/>
              <a:sym typeface="Roboto"/>
            </a:endParaRPr>
          </a:p>
          <a:p>
            <a:pPr marL="0" lvl="0" indent="0" algn="l" rtl="0">
              <a:spcBef>
                <a:spcPts val="0"/>
              </a:spcBef>
              <a:spcAft>
                <a:spcPts val="0"/>
              </a:spcAft>
              <a:buNone/>
            </a:pPr>
            <a:endParaRPr sz="1600">
              <a:solidFill>
                <a:srgbClr val="434343"/>
              </a:solidFill>
              <a:latin typeface="Roboto"/>
              <a:ea typeface="Roboto"/>
              <a:cs typeface="Roboto"/>
              <a:sym typeface="Roboto"/>
            </a:endParaRPr>
          </a:p>
          <a:p>
            <a:pPr marL="0" lvl="0" indent="0" algn="l" rtl="0">
              <a:spcBef>
                <a:spcPts val="0"/>
              </a:spcBef>
              <a:spcAft>
                <a:spcPts val="0"/>
              </a:spcAft>
              <a:buNone/>
            </a:pPr>
            <a:endParaRPr sz="1600">
              <a:solidFill>
                <a:srgbClr val="434343"/>
              </a:solidFill>
              <a:latin typeface="Roboto"/>
              <a:ea typeface="Roboto"/>
              <a:cs typeface="Roboto"/>
              <a:sym typeface="Roboto"/>
            </a:endParaRPr>
          </a:p>
          <a:p>
            <a:pPr marL="0" lvl="0" indent="0" algn="l" rtl="0">
              <a:spcBef>
                <a:spcPts val="0"/>
              </a:spcBef>
              <a:spcAft>
                <a:spcPts val="0"/>
              </a:spcAft>
              <a:buNone/>
            </a:pPr>
            <a:r>
              <a:rPr lang="en" sz="1600">
                <a:solidFill>
                  <a:srgbClr val="434343"/>
                </a:solidFill>
                <a:latin typeface="Roboto"/>
                <a:ea typeface="Roboto"/>
                <a:cs typeface="Roboto"/>
                <a:sym typeface="Roboto"/>
              </a:rPr>
              <a:t> </a:t>
            </a:r>
            <a:endParaRPr sz="1600">
              <a:solidFill>
                <a:srgbClr val="434343"/>
              </a:solidFill>
              <a:latin typeface="Roboto"/>
              <a:ea typeface="Roboto"/>
              <a:cs typeface="Roboto"/>
              <a:sym typeface="Roboto"/>
            </a:endParaRPr>
          </a:p>
          <a:p>
            <a:pPr marL="457200" lvl="0" indent="0" algn="l" rtl="0">
              <a:spcBef>
                <a:spcPts val="0"/>
              </a:spcBef>
              <a:spcAft>
                <a:spcPts val="0"/>
              </a:spcAft>
              <a:buNone/>
            </a:pPr>
            <a:endParaRPr sz="1600">
              <a:solidFill>
                <a:srgbClr val="434343"/>
              </a:solidFill>
              <a:latin typeface="Roboto"/>
              <a:ea typeface="Roboto"/>
              <a:cs typeface="Roboto"/>
              <a:sym typeface="Roboto"/>
            </a:endParaRPr>
          </a:p>
        </p:txBody>
      </p:sp>
      <p:pic>
        <p:nvPicPr>
          <p:cNvPr id="185" name="Google Shape;185;p27"/>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189"/>
        <p:cNvGrpSpPr/>
        <p:nvPr/>
      </p:nvGrpSpPr>
      <p:grpSpPr>
        <a:xfrm>
          <a:off x="0" y="0"/>
          <a:ext cx="0" cy="0"/>
          <a:chOff x="0" y="0"/>
          <a:chExt cx="0" cy="0"/>
        </a:xfrm>
      </p:grpSpPr>
      <p:sp>
        <p:nvSpPr>
          <p:cNvPr id="190" name="Google Shape;190;p28"/>
          <p:cNvSpPr txBox="1">
            <a:spLocks noGrp="1"/>
          </p:cNvSpPr>
          <p:nvPr>
            <p:ph type="ctrTitle"/>
          </p:nvPr>
        </p:nvSpPr>
        <p:spPr>
          <a:xfrm>
            <a:off x="311700" y="524000"/>
            <a:ext cx="8520600" cy="93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Social Emotional Health </a:t>
            </a:r>
            <a:endParaRPr>
              <a:solidFill>
                <a:srgbClr val="000000"/>
              </a:solidFill>
            </a:endParaRPr>
          </a:p>
          <a:p>
            <a:pPr marL="0" lvl="0" indent="0" algn="l" rtl="0">
              <a:spcBef>
                <a:spcPts val="0"/>
              </a:spcBef>
              <a:spcAft>
                <a:spcPts val="0"/>
              </a:spcAft>
              <a:buNone/>
            </a:pPr>
            <a:r>
              <a:rPr lang="en">
                <a:solidFill>
                  <a:srgbClr val="000000"/>
                </a:solidFill>
              </a:rPr>
              <a:t>and Learning Loss Data/Intervention</a:t>
            </a:r>
            <a:endParaRPr>
              <a:solidFill>
                <a:srgbClr val="000000"/>
              </a:solidFill>
            </a:endParaRPr>
          </a:p>
          <a:p>
            <a:pPr marL="0" lvl="0" indent="0" algn="l" rtl="0">
              <a:spcBef>
                <a:spcPts val="0"/>
              </a:spcBef>
              <a:spcAft>
                <a:spcPts val="0"/>
              </a:spcAft>
              <a:buNone/>
            </a:pPr>
            <a:endParaRPr sz="4900"/>
          </a:p>
        </p:txBody>
      </p:sp>
      <p:sp>
        <p:nvSpPr>
          <p:cNvPr id="191" name="Google Shape;191;p28"/>
          <p:cNvSpPr txBox="1">
            <a:spLocks noGrp="1"/>
          </p:cNvSpPr>
          <p:nvPr>
            <p:ph type="subTitle" idx="1"/>
          </p:nvPr>
        </p:nvSpPr>
        <p:spPr>
          <a:xfrm>
            <a:off x="311700" y="1783950"/>
            <a:ext cx="4695600" cy="73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t>Presented by: Educational Services</a:t>
            </a:r>
            <a:endParaRPr sz="2100"/>
          </a:p>
        </p:txBody>
      </p:sp>
      <p:pic>
        <p:nvPicPr>
          <p:cNvPr id="192" name="Google Shape;192;p28"/>
          <p:cNvPicPr preferRelativeResize="0"/>
          <p:nvPr/>
        </p:nvPicPr>
        <p:blipFill>
          <a:blip r:embed="rId3">
            <a:alphaModFix/>
          </a:blip>
          <a:stretch>
            <a:fillRect/>
          </a:stretch>
        </p:blipFill>
        <p:spPr>
          <a:xfrm>
            <a:off x="7144225" y="3172400"/>
            <a:ext cx="1688075" cy="1688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Current Circumstances</a:t>
            </a:r>
            <a:endParaRPr b="1"/>
          </a:p>
        </p:txBody>
      </p:sp>
      <p:sp>
        <p:nvSpPr>
          <p:cNvPr id="198" name="Google Shape;198;p29"/>
          <p:cNvSpPr txBox="1">
            <a:spLocks noGrp="1"/>
          </p:cNvSpPr>
          <p:nvPr>
            <p:ph type="body" idx="4294967295"/>
          </p:nvPr>
        </p:nvSpPr>
        <p:spPr>
          <a:xfrm>
            <a:off x="311700" y="1445725"/>
            <a:ext cx="8520600" cy="33657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Clr>
                <a:schemeClr val="dk1"/>
              </a:buClr>
              <a:buSzPts val="1600"/>
              <a:buFont typeface="Raleway"/>
              <a:buChar char="●"/>
            </a:pPr>
            <a:r>
              <a:rPr lang="en" sz="1600">
                <a:solidFill>
                  <a:schemeClr val="dk1"/>
                </a:solidFill>
                <a:latin typeface="Raleway"/>
                <a:ea typeface="Raleway"/>
                <a:cs typeface="Raleway"/>
                <a:sym typeface="Raleway"/>
              </a:rPr>
              <a:t>Students not experiencing “normal” school:  Remote since March, 2020</a:t>
            </a:r>
            <a:endParaRPr sz="1600">
              <a:solidFill>
                <a:schemeClr val="dk1"/>
              </a:solidFill>
              <a:latin typeface="Raleway"/>
              <a:ea typeface="Raleway"/>
              <a:cs typeface="Raleway"/>
              <a:sym typeface="Raleway"/>
            </a:endParaRPr>
          </a:p>
          <a:p>
            <a:pPr marL="457200" lvl="0" indent="-330200" algn="l" rtl="0">
              <a:lnSpc>
                <a:spcPct val="100000"/>
              </a:lnSpc>
              <a:spcBef>
                <a:spcPts val="0"/>
              </a:spcBef>
              <a:spcAft>
                <a:spcPts val="0"/>
              </a:spcAft>
              <a:buClr>
                <a:schemeClr val="dk1"/>
              </a:buClr>
              <a:buSzPts val="1600"/>
              <a:buFont typeface="Raleway"/>
              <a:buChar char="●"/>
            </a:pPr>
            <a:r>
              <a:rPr lang="en" sz="1600">
                <a:solidFill>
                  <a:schemeClr val="dk1"/>
                </a:solidFill>
                <a:latin typeface="Raleway"/>
                <a:ea typeface="Raleway"/>
                <a:cs typeface="Raleway"/>
                <a:sym typeface="Raleway"/>
              </a:rPr>
              <a:t>Need more structured opportunities and connections for social-emotional and academic support.</a:t>
            </a:r>
            <a:endParaRPr sz="1600">
              <a:solidFill>
                <a:schemeClr val="dk1"/>
              </a:solidFill>
              <a:latin typeface="Raleway"/>
              <a:ea typeface="Raleway"/>
              <a:cs typeface="Raleway"/>
              <a:sym typeface="Raleway"/>
            </a:endParaRPr>
          </a:p>
          <a:p>
            <a:pPr marL="457200" lvl="0" indent="-330200" algn="l" rtl="0">
              <a:lnSpc>
                <a:spcPct val="100000"/>
              </a:lnSpc>
              <a:spcBef>
                <a:spcPts val="0"/>
              </a:spcBef>
              <a:spcAft>
                <a:spcPts val="0"/>
              </a:spcAft>
              <a:buClr>
                <a:schemeClr val="dk1"/>
              </a:buClr>
              <a:buSzPts val="1600"/>
              <a:buFont typeface="Raleway"/>
              <a:buChar char="●"/>
            </a:pPr>
            <a:r>
              <a:rPr lang="en" sz="1600">
                <a:solidFill>
                  <a:schemeClr val="dk1"/>
                </a:solidFill>
                <a:latin typeface="Raleway"/>
                <a:ea typeface="Raleway"/>
                <a:cs typeface="Raleway"/>
                <a:sym typeface="Raleway"/>
              </a:rPr>
              <a:t>Leaning in and supporting students:</a:t>
            </a:r>
            <a:endParaRPr sz="1600">
              <a:solidFill>
                <a:schemeClr val="dk1"/>
              </a:solidFill>
              <a:latin typeface="Raleway"/>
              <a:ea typeface="Raleway"/>
              <a:cs typeface="Raleway"/>
              <a:sym typeface="Raleway"/>
            </a:endParaRPr>
          </a:p>
          <a:p>
            <a:pPr marL="914400" lvl="1" indent="-330200" algn="l" rtl="0">
              <a:lnSpc>
                <a:spcPct val="100000"/>
              </a:lnSpc>
              <a:spcBef>
                <a:spcPts val="0"/>
              </a:spcBef>
              <a:spcAft>
                <a:spcPts val="0"/>
              </a:spcAft>
              <a:buClr>
                <a:schemeClr val="dk1"/>
              </a:buClr>
              <a:buSzPts val="1600"/>
              <a:buFont typeface="Raleway"/>
              <a:buChar char="○"/>
            </a:pPr>
            <a:r>
              <a:rPr lang="en" sz="1600">
                <a:solidFill>
                  <a:schemeClr val="dk1"/>
                </a:solidFill>
                <a:latin typeface="Raleway"/>
                <a:ea typeface="Raleway"/>
                <a:cs typeface="Raleway"/>
                <a:sym typeface="Raleway"/>
              </a:rPr>
              <a:t>How can we further help students? </a:t>
            </a:r>
            <a:endParaRPr sz="1600">
              <a:solidFill>
                <a:schemeClr val="dk1"/>
              </a:solidFill>
              <a:latin typeface="Raleway"/>
              <a:ea typeface="Raleway"/>
              <a:cs typeface="Raleway"/>
              <a:sym typeface="Raleway"/>
            </a:endParaRPr>
          </a:p>
          <a:p>
            <a:pPr marL="914400" lvl="1" indent="-330200" algn="l" rtl="0">
              <a:lnSpc>
                <a:spcPct val="100000"/>
              </a:lnSpc>
              <a:spcBef>
                <a:spcPts val="0"/>
              </a:spcBef>
              <a:spcAft>
                <a:spcPts val="0"/>
              </a:spcAft>
              <a:buClr>
                <a:schemeClr val="dk1"/>
              </a:buClr>
              <a:buSzPts val="1600"/>
              <a:buFont typeface="Raleway"/>
              <a:buChar char="○"/>
            </a:pPr>
            <a:r>
              <a:rPr lang="en" sz="1600">
                <a:solidFill>
                  <a:schemeClr val="dk1"/>
                </a:solidFill>
                <a:latin typeface="Raleway"/>
                <a:ea typeface="Raleway"/>
                <a:cs typeface="Raleway"/>
                <a:sym typeface="Raleway"/>
              </a:rPr>
              <a:t>How have the changes to their academic and social experiences impacted them? What can we do?</a:t>
            </a:r>
            <a:endParaRPr sz="1600">
              <a:solidFill>
                <a:schemeClr val="dk1"/>
              </a:solidFill>
              <a:latin typeface="Raleway"/>
              <a:ea typeface="Raleway"/>
              <a:cs typeface="Raleway"/>
              <a:sym typeface="Raleway"/>
            </a:endParaRPr>
          </a:p>
          <a:p>
            <a:pPr marL="914400" lvl="1" indent="-330200" algn="l" rtl="0">
              <a:lnSpc>
                <a:spcPct val="100000"/>
              </a:lnSpc>
              <a:spcBef>
                <a:spcPts val="0"/>
              </a:spcBef>
              <a:spcAft>
                <a:spcPts val="0"/>
              </a:spcAft>
              <a:buClr>
                <a:schemeClr val="dk1"/>
              </a:buClr>
              <a:buSzPts val="1600"/>
              <a:buFont typeface="Raleway"/>
              <a:buChar char="○"/>
            </a:pPr>
            <a:r>
              <a:rPr lang="en" sz="1600">
                <a:solidFill>
                  <a:schemeClr val="dk1"/>
                </a:solidFill>
                <a:latin typeface="Raleway"/>
                <a:ea typeface="Raleway"/>
                <a:cs typeface="Raleway"/>
                <a:sym typeface="Raleway"/>
              </a:rPr>
              <a:t>What do we do for kids who don’t have layers of support?</a:t>
            </a:r>
            <a:endParaRPr sz="1600">
              <a:solidFill>
                <a:schemeClr val="dk1"/>
              </a:solidFill>
              <a:latin typeface="Raleway"/>
              <a:ea typeface="Raleway"/>
              <a:cs typeface="Raleway"/>
              <a:sym typeface="Raleway"/>
            </a:endParaRPr>
          </a:p>
          <a:p>
            <a:pPr marL="914400" lvl="1" indent="-330200" algn="l" rtl="0">
              <a:lnSpc>
                <a:spcPct val="100000"/>
              </a:lnSpc>
              <a:spcBef>
                <a:spcPts val="0"/>
              </a:spcBef>
              <a:spcAft>
                <a:spcPts val="0"/>
              </a:spcAft>
              <a:buClr>
                <a:schemeClr val="dk1"/>
              </a:buClr>
              <a:buSzPts val="1600"/>
              <a:buFont typeface="Raleway"/>
              <a:buChar char="○"/>
            </a:pPr>
            <a:r>
              <a:rPr lang="en" sz="1600">
                <a:solidFill>
                  <a:schemeClr val="dk1"/>
                </a:solidFill>
                <a:latin typeface="Raleway"/>
                <a:ea typeface="Raleway"/>
                <a:cs typeface="Raleway"/>
                <a:sym typeface="Raleway"/>
              </a:rPr>
              <a:t>How do we enhance supports in our current setting ?  </a:t>
            </a:r>
            <a:endParaRPr sz="1600">
              <a:solidFill>
                <a:schemeClr val="dk1"/>
              </a:solidFill>
              <a:latin typeface="Raleway"/>
              <a:ea typeface="Raleway"/>
              <a:cs typeface="Raleway"/>
              <a:sym typeface="Raleway"/>
            </a:endParaRPr>
          </a:p>
          <a:p>
            <a:pPr marL="1371600" lvl="0" indent="0" algn="l" rtl="0">
              <a:lnSpc>
                <a:spcPct val="100000"/>
              </a:lnSpc>
              <a:spcBef>
                <a:spcPts val="0"/>
              </a:spcBef>
              <a:spcAft>
                <a:spcPts val="0"/>
              </a:spcAft>
              <a:buNone/>
            </a:pPr>
            <a:endParaRPr sz="1600">
              <a:solidFill>
                <a:schemeClr val="dk1"/>
              </a:solidFill>
              <a:latin typeface="Raleway"/>
              <a:ea typeface="Raleway"/>
              <a:cs typeface="Raleway"/>
              <a:sym typeface="Raleway"/>
            </a:endParaRPr>
          </a:p>
          <a:p>
            <a:pPr marL="0" lvl="0" indent="0" algn="l" rtl="0">
              <a:lnSpc>
                <a:spcPct val="100000"/>
              </a:lnSpc>
              <a:spcBef>
                <a:spcPts val="0"/>
              </a:spcBef>
              <a:spcAft>
                <a:spcPts val="0"/>
              </a:spcAft>
              <a:buNone/>
            </a:pPr>
            <a:endParaRPr sz="1600">
              <a:solidFill>
                <a:schemeClr val="dk1"/>
              </a:solidFill>
              <a:latin typeface="Raleway"/>
              <a:ea typeface="Raleway"/>
              <a:cs typeface="Raleway"/>
              <a:sym typeface="Raleway"/>
            </a:endParaRPr>
          </a:p>
          <a:p>
            <a:pPr marL="457200" lvl="0" indent="0" algn="l" rtl="0">
              <a:lnSpc>
                <a:spcPct val="100000"/>
              </a:lnSpc>
              <a:spcBef>
                <a:spcPts val="0"/>
              </a:spcBef>
              <a:spcAft>
                <a:spcPts val="0"/>
              </a:spcAft>
              <a:buNone/>
            </a:pPr>
            <a:endParaRPr sz="1600">
              <a:solidFill>
                <a:schemeClr val="dk1"/>
              </a:solidFill>
              <a:latin typeface="Raleway"/>
              <a:ea typeface="Raleway"/>
              <a:cs typeface="Raleway"/>
              <a:sym typeface="Raleway"/>
            </a:endParaRPr>
          </a:p>
          <a:p>
            <a:pPr marL="457200" lvl="0" indent="0" algn="l" rtl="0">
              <a:lnSpc>
                <a:spcPct val="100000"/>
              </a:lnSpc>
              <a:spcBef>
                <a:spcPts val="0"/>
              </a:spcBef>
              <a:spcAft>
                <a:spcPts val="0"/>
              </a:spcAft>
              <a:buNone/>
            </a:pPr>
            <a:endParaRPr sz="1600">
              <a:solidFill>
                <a:schemeClr val="dk1"/>
              </a:solidFill>
              <a:latin typeface="Raleway"/>
              <a:ea typeface="Raleway"/>
              <a:cs typeface="Raleway"/>
              <a:sym typeface="Raleway"/>
            </a:endParaRPr>
          </a:p>
        </p:txBody>
      </p:sp>
      <p:pic>
        <p:nvPicPr>
          <p:cNvPr id="199" name="Google Shape;199;p29"/>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203"/>
        <p:cNvGrpSpPr/>
        <p:nvPr/>
      </p:nvGrpSpPr>
      <p:grpSpPr>
        <a:xfrm>
          <a:off x="0" y="0"/>
          <a:ext cx="0" cy="0"/>
          <a:chOff x="0" y="0"/>
          <a:chExt cx="0" cy="0"/>
        </a:xfrm>
      </p:grpSpPr>
      <p:sp>
        <p:nvSpPr>
          <p:cNvPr id="204" name="Google Shape;204;p30"/>
          <p:cNvSpPr txBox="1">
            <a:spLocks noGrp="1"/>
          </p:cNvSpPr>
          <p:nvPr>
            <p:ph type="title"/>
          </p:nvPr>
        </p:nvSpPr>
        <p:spPr>
          <a:xfrm>
            <a:off x="6607700" y="215700"/>
            <a:ext cx="2761500" cy="462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0" b="1">
                <a:solidFill>
                  <a:srgbClr val="0B5394"/>
                </a:solidFill>
              </a:rPr>
              <a:t>?</a:t>
            </a:r>
            <a:endParaRPr sz="40000">
              <a:solidFill>
                <a:srgbClr val="0B5394"/>
              </a:solidFill>
            </a:endParaRPr>
          </a:p>
        </p:txBody>
      </p:sp>
      <p:sp>
        <p:nvSpPr>
          <p:cNvPr id="205" name="Google Shape;205;p30"/>
          <p:cNvSpPr txBox="1">
            <a:spLocks noGrp="1"/>
          </p:cNvSpPr>
          <p:nvPr>
            <p:ph type="title"/>
          </p:nvPr>
        </p:nvSpPr>
        <p:spPr>
          <a:xfrm>
            <a:off x="311675" y="1032850"/>
            <a:ext cx="8067600" cy="3312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b="1">
                <a:solidFill>
                  <a:schemeClr val="lt1"/>
                </a:solidFill>
              </a:rPr>
              <a:t>What questions are we asking </a:t>
            </a:r>
            <a:r>
              <a:rPr lang="en" sz="2800" b="1">
                <a:solidFill>
                  <a:srgbClr val="FFFFFF"/>
                </a:solidFill>
              </a:rPr>
              <a:t>to understand </a:t>
            </a:r>
            <a:r>
              <a:rPr lang="en" sz="2800" b="1">
                <a:solidFill>
                  <a:srgbClr val="93C47D"/>
                </a:solidFill>
              </a:rPr>
              <a:t>student Social Emotional Health and Learning Loss Intervention?</a:t>
            </a:r>
            <a:endParaRPr sz="3400" b="1">
              <a:solidFill>
                <a:srgbClr val="FFFFFF"/>
              </a:solidFill>
            </a:endParaRPr>
          </a:p>
          <a:p>
            <a:pPr marL="0" lvl="0" indent="0" algn="l" rtl="0">
              <a:spcBef>
                <a:spcPts val="0"/>
              </a:spcBef>
              <a:spcAft>
                <a:spcPts val="0"/>
              </a:spcAft>
              <a:buNone/>
            </a:pPr>
            <a:endParaRPr sz="2300">
              <a:solidFill>
                <a:srgbClr val="FFFFFF"/>
              </a:solidFill>
            </a:endParaRPr>
          </a:p>
          <a:p>
            <a:pPr marL="457200" lvl="0" indent="-368300" algn="l" rtl="0">
              <a:spcBef>
                <a:spcPts val="0"/>
              </a:spcBef>
              <a:spcAft>
                <a:spcPts val="0"/>
              </a:spcAft>
              <a:buClr>
                <a:srgbClr val="FFFFFF"/>
              </a:buClr>
              <a:buSzPts val="2200"/>
              <a:buChar char="●"/>
            </a:pPr>
            <a:r>
              <a:rPr lang="en" sz="2200">
                <a:solidFill>
                  <a:srgbClr val="FFFFFF"/>
                </a:solidFill>
              </a:rPr>
              <a:t>What outcomes do we want for our students? </a:t>
            </a:r>
            <a:endParaRPr sz="2200">
              <a:solidFill>
                <a:srgbClr val="FFFFFF"/>
              </a:solidFill>
            </a:endParaRPr>
          </a:p>
          <a:p>
            <a:pPr marL="457200" lvl="0" indent="-368300" algn="l" rtl="0">
              <a:spcBef>
                <a:spcPts val="0"/>
              </a:spcBef>
              <a:spcAft>
                <a:spcPts val="0"/>
              </a:spcAft>
              <a:buClr>
                <a:srgbClr val="FFFFFF"/>
              </a:buClr>
              <a:buSzPts val="2200"/>
              <a:buChar char="●"/>
            </a:pPr>
            <a:r>
              <a:rPr lang="en" sz="2200">
                <a:solidFill>
                  <a:srgbClr val="FFFFFF"/>
                </a:solidFill>
              </a:rPr>
              <a:t>What does our data tell us? </a:t>
            </a:r>
            <a:endParaRPr sz="2200">
              <a:solidFill>
                <a:srgbClr val="FFFFFF"/>
              </a:solidFill>
            </a:endParaRPr>
          </a:p>
          <a:p>
            <a:pPr marL="457200" lvl="0" indent="-368300" algn="l" rtl="0">
              <a:spcBef>
                <a:spcPts val="0"/>
              </a:spcBef>
              <a:spcAft>
                <a:spcPts val="0"/>
              </a:spcAft>
              <a:buClr>
                <a:srgbClr val="FFFFFF"/>
              </a:buClr>
              <a:buSzPts val="2200"/>
              <a:buChar char="●"/>
            </a:pPr>
            <a:r>
              <a:rPr lang="en" sz="2200">
                <a:solidFill>
                  <a:srgbClr val="FFFFFF"/>
                </a:solidFill>
              </a:rPr>
              <a:t>What actions are we recommending? </a:t>
            </a:r>
            <a:endParaRPr sz="2200">
              <a:solidFill>
                <a:srgbClr val="FFFFFF"/>
              </a:solidFill>
            </a:endParaRPr>
          </a:p>
          <a:p>
            <a:pPr marL="457200" lvl="0" indent="-368300" algn="l" rtl="0">
              <a:spcBef>
                <a:spcPts val="0"/>
              </a:spcBef>
              <a:spcAft>
                <a:spcPts val="0"/>
              </a:spcAft>
              <a:buClr>
                <a:srgbClr val="FFFFFF"/>
              </a:buClr>
              <a:buSzPts val="2200"/>
              <a:buChar char="●"/>
            </a:pPr>
            <a:r>
              <a:rPr lang="en" sz="2200">
                <a:solidFill>
                  <a:srgbClr val="FFFFFF"/>
                </a:solidFill>
              </a:rPr>
              <a:t>How will we monitor students’ health and success?</a:t>
            </a:r>
            <a:endParaRPr sz="2200">
              <a:solidFill>
                <a:srgbClr val="FFFFFF"/>
              </a:solidFill>
            </a:endParaRPr>
          </a:p>
        </p:txBody>
      </p:sp>
      <p:pic>
        <p:nvPicPr>
          <p:cNvPr id="206" name="Google Shape;206;p30"/>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210"/>
        <p:cNvGrpSpPr/>
        <p:nvPr/>
      </p:nvGrpSpPr>
      <p:grpSpPr>
        <a:xfrm>
          <a:off x="0" y="0"/>
          <a:ext cx="0" cy="0"/>
          <a:chOff x="0" y="0"/>
          <a:chExt cx="0" cy="0"/>
        </a:xfrm>
      </p:grpSpPr>
      <p:sp>
        <p:nvSpPr>
          <p:cNvPr id="211" name="Google Shape;211;p31"/>
          <p:cNvSpPr txBox="1">
            <a:spLocks noGrp="1"/>
          </p:cNvSpPr>
          <p:nvPr>
            <p:ph type="title"/>
          </p:nvPr>
        </p:nvSpPr>
        <p:spPr>
          <a:xfrm>
            <a:off x="6607700" y="215700"/>
            <a:ext cx="2761500" cy="462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0" b="1">
                <a:solidFill>
                  <a:srgbClr val="0B5394"/>
                </a:solidFill>
              </a:rPr>
              <a:t>?</a:t>
            </a:r>
            <a:endParaRPr sz="40000">
              <a:solidFill>
                <a:srgbClr val="0B5394"/>
              </a:solidFill>
            </a:endParaRPr>
          </a:p>
        </p:txBody>
      </p:sp>
      <p:sp>
        <p:nvSpPr>
          <p:cNvPr id="212" name="Google Shape;212;p31"/>
          <p:cNvSpPr txBox="1">
            <a:spLocks noGrp="1"/>
          </p:cNvSpPr>
          <p:nvPr>
            <p:ph type="title"/>
          </p:nvPr>
        </p:nvSpPr>
        <p:spPr>
          <a:xfrm>
            <a:off x="311675" y="1032850"/>
            <a:ext cx="8067600" cy="3312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400" b="1">
                <a:solidFill>
                  <a:srgbClr val="FFFFFF"/>
                </a:solidFill>
              </a:rPr>
              <a:t>What </a:t>
            </a:r>
            <a:r>
              <a:rPr lang="en" sz="3400" b="1">
                <a:solidFill>
                  <a:srgbClr val="93C47D"/>
                </a:solidFill>
              </a:rPr>
              <a:t>social emotional outcomes</a:t>
            </a:r>
            <a:r>
              <a:rPr lang="en" sz="3400" b="1">
                <a:solidFill>
                  <a:srgbClr val="FFFFFF"/>
                </a:solidFill>
              </a:rPr>
              <a:t> do we want for our students?</a:t>
            </a:r>
            <a:endParaRPr sz="3400" b="1">
              <a:solidFill>
                <a:srgbClr val="FFFFFF"/>
              </a:solidFill>
            </a:endParaRPr>
          </a:p>
          <a:p>
            <a:pPr marL="0" lvl="0" indent="0" algn="l" rtl="0">
              <a:spcBef>
                <a:spcPts val="0"/>
              </a:spcBef>
              <a:spcAft>
                <a:spcPts val="0"/>
              </a:spcAft>
              <a:buNone/>
            </a:pPr>
            <a:endParaRPr sz="2300">
              <a:solidFill>
                <a:srgbClr val="FFFFFF"/>
              </a:solidFill>
            </a:endParaRPr>
          </a:p>
          <a:p>
            <a:pPr marL="457200" lvl="0" indent="-368300" algn="l" rtl="0">
              <a:spcBef>
                <a:spcPts val="0"/>
              </a:spcBef>
              <a:spcAft>
                <a:spcPts val="0"/>
              </a:spcAft>
              <a:buClr>
                <a:srgbClr val="FFFFFF"/>
              </a:buClr>
              <a:buSzPts val="2200"/>
              <a:buChar char="●"/>
            </a:pPr>
            <a:r>
              <a:rPr lang="en" sz="2200">
                <a:solidFill>
                  <a:srgbClr val="FFFFFF"/>
                </a:solidFill>
              </a:rPr>
              <a:t>Physically and mentally healthy students </a:t>
            </a:r>
            <a:endParaRPr sz="2200">
              <a:solidFill>
                <a:srgbClr val="FFFFFF"/>
              </a:solidFill>
            </a:endParaRPr>
          </a:p>
          <a:p>
            <a:pPr marL="457200" lvl="0" indent="-368300" algn="l" rtl="0">
              <a:spcBef>
                <a:spcPts val="0"/>
              </a:spcBef>
              <a:spcAft>
                <a:spcPts val="0"/>
              </a:spcAft>
              <a:buClr>
                <a:srgbClr val="FFFFFF"/>
              </a:buClr>
              <a:buSzPts val="2200"/>
              <a:buChar char="●"/>
            </a:pPr>
            <a:r>
              <a:rPr lang="en" sz="2200">
                <a:solidFill>
                  <a:srgbClr val="FFFFFF"/>
                </a:solidFill>
              </a:rPr>
              <a:t>Adult connections </a:t>
            </a:r>
            <a:endParaRPr sz="2200">
              <a:solidFill>
                <a:srgbClr val="FFFFFF"/>
              </a:solidFill>
            </a:endParaRPr>
          </a:p>
          <a:p>
            <a:pPr marL="457200" lvl="0" indent="-368300" algn="l" rtl="0">
              <a:spcBef>
                <a:spcPts val="0"/>
              </a:spcBef>
              <a:spcAft>
                <a:spcPts val="0"/>
              </a:spcAft>
              <a:buClr>
                <a:srgbClr val="FFFFFF"/>
              </a:buClr>
              <a:buSzPts val="2200"/>
              <a:buChar char="●"/>
            </a:pPr>
            <a:r>
              <a:rPr lang="en" sz="2200">
                <a:solidFill>
                  <a:srgbClr val="FFFFFF"/>
                </a:solidFill>
              </a:rPr>
              <a:t>Consistent tracking of students’ social emotional health and wellbeing</a:t>
            </a:r>
            <a:endParaRPr sz="2200">
              <a:solidFill>
                <a:srgbClr val="FFFFFF"/>
              </a:solidFill>
            </a:endParaRPr>
          </a:p>
        </p:txBody>
      </p:sp>
      <p:pic>
        <p:nvPicPr>
          <p:cNvPr id="213" name="Google Shape;213;p31"/>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6607700" y="215700"/>
            <a:ext cx="2761500" cy="462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0" b="1">
                <a:solidFill>
                  <a:srgbClr val="0B5394"/>
                </a:solidFill>
              </a:rPr>
              <a:t>?</a:t>
            </a:r>
            <a:endParaRPr sz="40000">
              <a:solidFill>
                <a:srgbClr val="0B5394"/>
              </a:solidFill>
            </a:endParaRPr>
          </a:p>
        </p:txBody>
      </p:sp>
      <p:sp>
        <p:nvSpPr>
          <p:cNvPr id="71" name="Google Shape;71;p14"/>
          <p:cNvSpPr txBox="1">
            <a:spLocks noGrp="1"/>
          </p:cNvSpPr>
          <p:nvPr>
            <p:ph type="title"/>
          </p:nvPr>
        </p:nvSpPr>
        <p:spPr>
          <a:xfrm>
            <a:off x="311675" y="1032850"/>
            <a:ext cx="8067600" cy="3312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400" b="1">
                <a:solidFill>
                  <a:srgbClr val="FFFFFF"/>
                </a:solidFill>
              </a:rPr>
              <a:t>Why did SRVUSD postpone moving into the </a:t>
            </a:r>
            <a:r>
              <a:rPr lang="en" sz="3400" b="1">
                <a:solidFill>
                  <a:srgbClr val="6AA84F"/>
                </a:solidFill>
              </a:rPr>
              <a:t>hybrid/remote learning model</a:t>
            </a:r>
            <a:r>
              <a:rPr lang="en" sz="3400" b="1">
                <a:solidFill>
                  <a:srgbClr val="FFFFFF"/>
                </a:solidFill>
              </a:rPr>
              <a:t> on January 5, 2021?</a:t>
            </a:r>
            <a:endParaRPr sz="3400" b="1">
              <a:solidFill>
                <a:srgbClr val="FFFFFF"/>
              </a:solidFill>
            </a:endParaRPr>
          </a:p>
          <a:p>
            <a:pPr marL="0" lvl="0" indent="0" algn="l" rtl="0">
              <a:spcBef>
                <a:spcPts val="0"/>
              </a:spcBef>
              <a:spcAft>
                <a:spcPts val="0"/>
              </a:spcAft>
              <a:buNone/>
            </a:pPr>
            <a:r>
              <a:rPr lang="en" sz="2200">
                <a:solidFill>
                  <a:srgbClr val="FFFFFF"/>
                </a:solidFill>
              </a:rPr>
              <a:t>We postponed for these three reasons: </a:t>
            </a:r>
            <a:endParaRPr sz="2200">
              <a:solidFill>
                <a:srgbClr val="FFFFFF"/>
              </a:solidFill>
            </a:endParaRPr>
          </a:p>
          <a:p>
            <a:pPr marL="914400" lvl="0" indent="-368300" algn="l" rtl="0">
              <a:spcBef>
                <a:spcPts val="0"/>
              </a:spcBef>
              <a:spcAft>
                <a:spcPts val="0"/>
              </a:spcAft>
              <a:buClr>
                <a:srgbClr val="FFFFFF"/>
              </a:buClr>
              <a:buSzPts val="2200"/>
              <a:buAutoNum type="arabicPeriod"/>
            </a:pPr>
            <a:r>
              <a:rPr lang="en" sz="2200">
                <a:solidFill>
                  <a:srgbClr val="FFFFFF"/>
                </a:solidFill>
              </a:rPr>
              <a:t>Surge in COVID-19 cases, drop in ICU bed availability in the Bay Area </a:t>
            </a:r>
            <a:r>
              <a:rPr lang="en" sz="2200" i="1">
                <a:solidFill>
                  <a:srgbClr val="FFFFFF"/>
                </a:solidFill>
              </a:rPr>
              <a:t>(CC is 7.7% as of January 9, 2021)</a:t>
            </a:r>
            <a:r>
              <a:rPr lang="en" sz="2200">
                <a:solidFill>
                  <a:srgbClr val="FFFFFF"/>
                </a:solidFill>
              </a:rPr>
              <a:t>, and the extended stay at home order</a:t>
            </a:r>
            <a:endParaRPr sz="2200">
              <a:solidFill>
                <a:srgbClr val="FFFFFF"/>
              </a:solidFill>
            </a:endParaRPr>
          </a:p>
          <a:p>
            <a:pPr marL="914400" lvl="0" indent="0" algn="l" rtl="0">
              <a:spcBef>
                <a:spcPts val="0"/>
              </a:spcBef>
              <a:spcAft>
                <a:spcPts val="0"/>
              </a:spcAft>
              <a:buNone/>
            </a:pPr>
            <a:r>
              <a:rPr lang="en" sz="2200">
                <a:solidFill>
                  <a:srgbClr val="FFFFFF"/>
                </a:solidFill>
              </a:rPr>
              <a:t>Our adjusted case rate is 46.6 per 100,000</a:t>
            </a:r>
            <a:endParaRPr sz="2200">
              <a:solidFill>
                <a:srgbClr val="FFFFFF"/>
              </a:solidFill>
            </a:endParaRPr>
          </a:p>
          <a:p>
            <a:pPr marL="914400" lvl="0" indent="-368300" algn="l" rtl="0">
              <a:spcBef>
                <a:spcPts val="0"/>
              </a:spcBef>
              <a:spcAft>
                <a:spcPts val="0"/>
              </a:spcAft>
              <a:buClr>
                <a:srgbClr val="FFFFFF"/>
              </a:buClr>
              <a:buSzPts val="2200"/>
              <a:buAutoNum type="arabicPeriod"/>
            </a:pPr>
            <a:r>
              <a:rPr lang="en" sz="2200">
                <a:solidFill>
                  <a:srgbClr val="FFFFFF"/>
                </a:solidFill>
              </a:rPr>
              <a:t>Concerns by staff</a:t>
            </a:r>
            <a:endParaRPr sz="2200">
              <a:solidFill>
                <a:srgbClr val="FFFFFF"/>
              </a:solidFill>
            </a:endParaRPr>
          </a:p>
          <a:p>
            <a:pPr marL="914400" lvl="0" indent="-368300" algn="l" rtl="0">
              <a:spcBef>
                <a:spcPts val="0"/>
              </a:spcBef>
              <a:spcAft>
                <a:spcPts val="0"/>
              </a:spcAft>
              <a:buClr>
                <a:srgbClr val="FFFFFF"/>
              </a:buClr>
              <a:buSzPts val="2200"/>
              <a:buAutoNum type="arabicPeriod"/>
            </a:pPr>
            <a:r>
              <a:rPr lang="en" sz="2200">
                <a:solidFill>
                  <a:srgbClr val="FFFFFF"/>
                </a:solidFill>
              </a:rPr>
              <a:t>Challenge by the California Teachers Association</a:t>
            </a:r>
            <a:endParaRPr sz="2200">
              <a:solidFill>
                <a:srgbClr val="FFFFFF"/>
              </a:solidFill>
            </a:endParaRPr>
          </a:p>
        </p:txBody>
      </p:sp>
      <p:pic>
        <p:nvPicPr>
          <p:cNvPr id="72" name="Google Shape;72;p14"/>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2"/>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t>HIGH SCHOOL - What does our Social Emotional Health data tell us?</a:t>
            </a:r>
            <a:endParaRPr b="1"/>
          </a:p>
        </p:txBody>
      </p:sp>
      <p:graphicFrame>
        <p:nvGraphicFramePr>
          <p:cNvPr id="219" name="Google Shape;219;p32"/>
          <p:cNvGraphicFramePr/>
          <p:nvPr/>
        </p:nvGraphicFramePr>
        <p:xfrm>
          <a:off x="226675" y="410535"/>
          <a:ext cx="3000000" cy="3000000"/>
        </p:xfrm>
        <a:graphic>
          <a:graphicData uri="http://schemas.openxmlformats.org/drawingml/2006/table">
            <a:tbl>
              <a:tblPr>
                <a:noFill/>
                <a:tableStyleId>{CFABFAD4-D5DB-4748-AE99-DD6C72CEAC03}</a:tableStyleId>
              </a:tblPr>
              <a:tblGrid>
                <a:gridCol w="2917075">
                  <a:extLst>
                    <a:ext uri="{9D8B030D-6E8A-4147-A177-3AD203B41FA5}">
                      <a16:colId xmlns:a16="http://schemas.microsoft.com/office/drawing/2014/main" val="20000"/>
                    </a:ext>
                  </a:extLst>
                </a:gridCol>
                <a:gridCol w="2917075">
                  <a:extLst>
                    <a:ext uri="{9D8B030D-6E8A-4147-A177-3AD203B41FA5}">
                      <a16:colId xmlns:a16="http://schemas.microsoft.com/office/drawing/2014/main" val="20001"/>
                    </a:ext>
                  </a:extLst>
                </a:gridCol>
                <a:gridCol w="2917075">
                  <a:extLst>
                    <a:ext uri="{9D8B030D-6E8A-4147-A177-3AD203B41FA5}">
                      <a16:colId xmlns:a16="http://schemas.microsoft.com/office/drawing/2014/main" val="20002"/>
                    </a:ext>
                  </a:extLst>
                </a:gridCol>
              </a:tblGrid>
              <a:tr h="536850">
                <a:tc>
                  <a:txBody>
                    <a:bodyPr/>
                    <a:lstStyle/>
                    <a:p>
                      <a:pPr marL="0" lvl="0" indent="0" algn="l" rtl="0">
                        <a:spcBef>
                          <a:spcPts val="0"/>
                        </a:spcBef>
                        <a:spcAft>
                          <a:spcPts val="0"/>
                        </a:spcAft>
                        <a:buNone/>
                      </a:pPr>
                      <a:endParaRPr sz="1100">
                        <a:solidFill>
                          <a:schemeClr val="dk1"/>
                        </a:solidFill>
                        <a:latin typeface="Raleway Thin"/>
                        <a:ea typeface="Raleway Thin"/>
                        <a:cs typeface="Raleway Thin"/>
                        <a:sym typeface="Raleway Thin"/>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100" b="1">
                          <a:solidFill>
                            <a:schemeClr val="dk1"/>
                          </a:solidFill>
                          <a:latin typeface="Raleway"/>
                          <a:ea typeface="Raleway"/>
                          <a:cs typeface="Raleway"/>
                          <a:sym typeface="Raleway"/>
                        </a:rPr>
                        <a:t>All (5) High Schools Combined  </a:t>
                      </a:r>
                      <a:endParaRPr sz="1100" b="1">
                        <a:solidFill>
                          <a:schemeClr val="dk1"/>
                        </a:solidFill>
                        <a:latin typeface="Raleway"/>
                        <a:ea typeface="Raleway"/>
                        <a:cs typeface="Raleway"/>
                        <a:sym typeface="Raleway"/>
                      </a:endParaRPr>
                    </a:p>
                    <a:p>
                      <a:pPr marL="0" lvl="0" indent="0" algn="l" rtl="0">
                        <a:spcBef>
                          <a:spcPts val="0"/>
                        </a:spcBef>
                        <a:spcAft>
                          <a:spcPts val="0"/>
                        </a:spcAft>
                        <a:buNone/>
                      </a:pPr>
                      <a:r>
                        <a:rPr lang="en" sz="1100" b="1">
                          <a:solidFill>
                            <a:schemeClr val="dk1"/>
                          </a:solidFill>
                          <a:latin typeface="Raleway"/>
                          <a:ea typeface="Raleway"/>
                          <a:cs typeface="Raleway"/>
                          <a:sym typeface="Raleway"/>
                        </a:rPr>
                        <a:t>August 2019-June 2020</a:t>
                      </a:r>
                      <a:endParaRPr sz="1100"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100" b="1">
                          <a:solidFill>
                            <a:schemeClr val="dk1"/>
                          </a:solidFill>
                          <a:latin typeface="Raleway"/>
                          <a:ea typeface="Raleway"/>
                          <a:cs typeface="Raleway"/>
                          <a:sym typeface="Raleway"/>
                        </a:rPr>
                        <a:t>All (5) High Schools Combined  </a:t>
                      </a:r>
                      <a:endParaRPr sz="1100" b="1">
                        <a:solidFill>
                          <a:schemeClr val="dk1"/>
                        </a:solidFill>
                        <a:latin typeface="Raleway"/>
                        <a:ea typeface="Raleway"/>
                        <a:cs typeface="Raleway"/>
                        <a:sym typeface="Raleway"/>
                      </a:endParaRPr>
                    </a:p>
                    <a:p>
                      <a:pPr marL="0" lvl="0" indent="0" algn="l" rtl="0">
                        <a:spcBef>
                          <a:spcPts val="0"/>
                        </a:spcBef>
                        <a:spcAft>
                          <a:spcPts val="0"/>
                        </a:spcAft>
                        <a:buNone/>
                      </a:pPr>
                      <a:r>
                        <a:rPr lang="en" sz="1100" b="1">
                          <a:solidFill>
                            <a:schemeClr val="dk1"/>
                          </a:solidFill>
                          <a:latin typeface="Raleway"/>
                          <a:ea typeface="Raleway"/>
                          <a:cs typeface="Raleway"/>
                          <a:sym typeface="Raleway"/>
                        </a:rPr>
                        <a:t>August 2020-January 2021</a:t>
                      </a:r>
                      <a:endParaRPr sz="1100"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49700">
                <a:tc>
                  <a:txBody>
                    <a:bodyPr/>
                    <a:lstStyle/>
                    <a:p>
                      <a:pPr marL="0" lvl="0" indent="0" algn="l" rtl="0">
                        <a:spcBef>
                          <a:spcPts val="0"/>
                        </a:spcBef>
                        <a:spcAft>
                          <a:spcPts val="0"/>
                        </a:spcAft>
                        <a:buNone/>
                      </a:pPr>
                      <a:r>
                        <a:rPr lang="en" sz="1200" b="1">
                          <a:solidFill>
                            <a:schemeClr val="dk1"/>
                          </a:solidFill>
                          <a:latin typeface="Raleway"/>
                          <a:ea typeface="Raleway"/>
                          <a:cs typeface="Raleway"/>
                          <a:sym typeface="Raleway"/>
                        </a:rPr>
                        <a:t>School Counseling and Intervention Program (SCIP)</a:t>
                      </a:r>
                      <a:endParaRPr sz="1200"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1"/>
                          </a:solidFill>
                          <a:latin typeface="Raleway Thin"/>
                          <a:ea typeface="Raleway Thin"/>
                          <a:cs typeface="Raleway Thin"/>
                          <a:sym typeface="Raleway Thin"/>
                        </a:rPr>
                        <a:t>75 students participating </a:t>
                      </a:r>
                      <a:endParaRPr>
                        <a:solidFill>
                          <a:schemeClr val="dk1"/>
                        </a:solidFill>
                        <a:latin typeface="Raleway Thin"/>
                        <a:ea typeface="Raleway Thin"/>
                        <a:cs typeface="Raleway Thin"/>
                        <a:sym typeface="Raleway Thin"/>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1"/>
                          </a:solidFill>
                          <a:latin typeface="Raleway Thin"/>
                          <a:ea typeface="Raleway Thin"/>
                          <a:cs typeface="Raleway Thin"/>
                          <a:sym typeface="Raleway Thin"/>
                        </a:rPr>
                        <a:t>43 students participating </a:t>
                      </a:r>
                      <a:endParaRPr>
                        <a:solidFill>
                          <a:schemeClr val="dk1"/>
                        </a:solidFill>
                        <a:latin typeface="Raleway Thin"/>
                        <a:ea typeface="Raleway Thin"/>
                        <a:cs typeface="Raleway Thin"/>
                        <a:sym typeface="Raleway Thin"/>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70075">
                <a:tc>
                  <a:txBody>
                    <a:bodyPr/>
                    <a:lstStyle/>
                    <a:p>
                      <a:pPr marL="0" lvl="0" indent="0" algn="l" rtl="0">
                        <a:spcBef>
                          <a:spcPts val="0"/>
                        </a:spcBef>
                        <a:spcAft>
                          <a:spcPts val="0"/>
                        </a:spcAft>
                        <a:buNone/>
                      </a:pPr>
                      <a:r>
                        <a:rPr lang="en" sz="1200" b="1">
                          <a:solidFill>
                            <a:schemeClr val="dk1"/>
                          </a:solidFill>
                          <a:latin typeface="Raleway"/>
                          <a:ea typeface="Raleway"/>
                          <a:cs typeface="Raleway"/>
                          <a:sym typeface="Raleway"/>
                        </a:rPr>
                        <a:t>Social Worker Referrals</a:t>
                      </a:r>
                      <a:endParaRPr sz="1200"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1"/>
                          </a:solidFill>
                          <a:latin typeface="Raleway Thin"/>
                          <a:ea typeface="Raleway Thin"/>
                          <a:cs typeface="Raleway Thin"/>
                          <a:sym typeface="Raleway Thin"/>
                        </a:rPr>
                        <a:t>67 referrals </a:t>
                      </a:r>
                      <a:endParaRPr>
                        <a:solidFill>
                          <a:schemeClr val="dk1"/>
                        </a:solidFill>
                        <a:latin typeface="Raleway Thin"/>
                        <a:ea typeface="Raleway Thin"/>
                        <a:cs typeface="Raleway Thin"/>
                        <a:sym typeface="Raleway Thin"/>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1"/>
                          </a:solidFill>
                          <a:latin typeface="Raleway Thin"/>
                          <a:ea typeface="Raleway Thin"/>
                          <a:cs typeface="Raleway Thin"/>
                          <a:sym typeface="Raleway Thin"/>
                        </a:rPr>
                        <a:t>48 referrals </a:t>
                      </a:r>
                      <a:endParaRPr>
                        <a:solidFill>
                          <a:schemeClr val="dk1"/>
                        </a:solidFill>
                        <a:latin typeface="Raleway Thin"/>
                        <a:ea typeface="Raleway Thin"/>
                        <a:cs typeface="Raleway Thin"/>
                        <a:sym typeface="Raleway Thin"/>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200" b="1">
                          <a:solidFill>
                            <a:schemeClr val="dk1"/>
                          </a:solidFill>
                          <a:latin typeface="Raleway"/>
                          <a:ea typeface="Raleway"/>
                          <a:cs typeface="Raleway"/>
                          <a:sym typeface="Raleway"/>
                        </a:rPr>
                        <a:t>Crisis  Intervention  </a:t>
                      </a:r>
                      <a:endParaRPr sz="1200" b="1">
                        <a:solidFill>
                          <a:schemeClr val="dk1"/>
                        </a:solidFill>
                        <a:latin typeface="Raleway"/>
                        <a:ea typeface="Raleway"/>
                        <a:cs typeface="Raleway"/>
                        <a:sym typeface="Raleway"/>
                      </a:endParaRPr>
                    </a:p>
                    <a:p>
                      <a:pPr marL="0" lvl="0" indent="0" algn="l" rtl="0">
                        <a:spcBef>
                          <a:spcPts val="0"/>
                        </a:spcBef>
                        <a:spcAft>
                          <a:spcPts val="0"/>
                        </a:spcAft>
                        <a:buNone/>
                      </a:pPr>
                      <a:endParaRPr sz="1200" b="1">
                        <a:solidFill>
                          <a:schemeClr val="dk1"/>
                        </a:solidFill>
                        <a:latin typeface="Raleway"/>
                        <a:ea typeface="Raleway"/>
                        <a:cs typeface="Raleway"/>
                        <a:sym typeface="Raleway"/>
                      </a:endParaRPr>
                    </a:p>
                    <a:p>
                      <a:pPr marL="0" lvl="0" indent="0" algn="l" rtl="0">
                        <a:spcBef>
                          <a:spcPts val="0"/>
                        </a:spcBef>
                        <a:spcAft>
                          <a:spcPts val="0"/>
                        </a:spcAft>
                        <a:buNone/>
                      </a:pPr>
                      <a:r>
                        <a:rPr lang="en" sz="1000" b="1">
                          <a:solidFill>
                            <a:schemeClr val="dk1"/>
                          </a:solidFill>
                          <a:latin typeface="Raleway"/>
                          <a:ea typeface="Raleway"/>
                          <a:cs typeface="Raleway"/>
                          <a:sym typeface="Raleway"/>
                        </a:rPr>
                        <a:t>CPS + Risk Assessments</a:t>
                      </a:r>
                      <a:endParaRPr sz="1000"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1"/>
                          </a:solidFill>
                          <a:latin typeface="Raleway Thin"/>
                          <a:ea typeface="Raleway Thin"/>
                          <a:cs typeface="Raleway Thin"/>
                          <a:sym typeface="Raleway Thin"/>
                        </a:rPr>
                        <a:t>73 students</a:t>
                      </a:r>
                      <a:endParaRPr>
                        <a:solidFill>
                          <a:schemeClr val="dk1"/>
                        </a:solidFill>
                        <a:latin typeface="Raleway Thin"/>
                        <a:ea typeface="Raleway Thin"/>
                        <a:cs typeface="Raleway Thin"/>
                        <a:sym typeface="Raleway Thin"/>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1"/>
                          </a:solidFill>
                          <a:latin typeface="Raleway Thin"/>
                          <a:ea typeface="Raleway Thin"/>
                          <a:cs typeface="Raleway Thin"/>
                          <a:sym typeface="Raleway Thin"/>
                        </a:rPr>
                        <a:t>28 students</a:t>
                      </a:r>
                      <a:endParaRPr>
                        <a:solidFill>
                          <a:schemeClr val="dk1"/>
                        </a:solidFill>
                        <a:latin typeface="Raleway Thin"/>
                        <a:ea typeface="Raleway Thin"/>
                        <a:cs typeface="Raleway Thin"/>
                        <a:sym typeface="Raleway Thin"/>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70075">
                <a:tc>
                  <a:txBody>
                    <a:bodyPr/>
                    <a:lstStyle/>
                    <a:p>
                      <a:pPr marL="0" lvl="0" indent="0" algn="l" rtl="0">
                        <a:spcBef>
                          <a:spcPts val="0"/>
                        </a:spcBef>
                        <a:spcAft>
                          <a:spcPts val="0"/>
                        </a:spcAft>
                        <a:buNone/>
                      </a:pPr>
                      <a:r>
                        <a:rPr lang="en" sz="1200" b="1">
                          <a:solidFill>
                            <a:schemeClr val="dk1"/>
                          </a:solidFill>
                          <a:latin typeface="Raleway"/>
                          <a:ea typeface="Raleway"/>
                          <a:cs typeface="Raleway"/>
                          <a:sym typeface="Raleway"/>
                        </a:rPr>
                        <a:t>Wellness Centers:</a:t>
                      </a:r>
                      <a:endParaRPr sz="1200" b="1">
                        <a:solidFill>
                          <a:schemeClr val="dk1"/>
                        </a:solidFill>
                        <a:latin typeface="Raleway"/>
                        <a:ea typeface="Raleway"/>
                        <a:cs typeface="Raleway"/>
                        <a:sym typeface="Raleway"/>
                      </a:endParaRPr>
                    </a:p>
                    <a:p>
                      <a:pPr marL="0" lvl="0" indent="0" algn="l" rtl="0">
                        <a:spcBef>
                          <a:spcPts val="0"/>
                        </a:spcBef>
                        <a:spcAft>
                          <a:spcPts val="0"/>
                        </a:spcAft>
                        <a:buNone/>
                      </a:pPr>
                      <a:endParaRPr sz="1200" b="1">
                        <a:solidFill>
                          <a:schemeClr val="dk1"/>
                        </a:solidFill>
                        <a:latin typeface="Raleway"/>
                        <a:ea typeface="Raleway"/>
                        <a:cs typeface="Raleway"/>
                        <a:sym typeface="Raleway"/>
                      </a:endParaRPr>
                    </a:p>
                    <a:p>
                      <a:pPr marL="0" lvl="0" indent="0" algn="l" rtl="0">
                        <a:spcBef>
                          <a:spcPts val="0"/>
                        </a:spcBef>
                        <a:spcAft>
                          <a:spcPts val="0"/>
                        </a:spcAft>
                        <a:buNone/>
                      </a:pPr>
                      <a:r>
                        <a:rPr lang="en" sz="1000" b="1">
                          <a:solidFill>
                            <a:schemeClr val="dk1"/>
                          </a:solidFill>
                          <a:latin typeface="Raleway"/>
                          <a:ea typeface="Raleway"/>
                          <a:cs typeface="Raleway"/>
                          <a:sym typeface="Raleway"/>
                        </a:rPr>
                        <a:t>California High and Dougherty Valley High</a:t>
                      </a:r>
                      <a:endParaRPr sz="1000"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1"/>
                          </a:solidFill>
                          <a:latin typeface="Raleway Thin"/>
                          <a:ea typeface="Raleway Thin"/>
                          <a:cs typeface="Raleway Thin"/>
                          <a:sym typeface="Raleway Thin"/>
                        </a:rPr>
                        <a:t>N/A</a:t>
                      </a:r>
                      <a:endParaRPr>
                        <a:solidFill>
                          <a:schemeClr val="dk1"/>
                        </a:solidFill>
                        <a:latin typeface="Raleway Thin"/>
                        <a:ea typeface="Raleway Thin"/>
                        <a:cs typeface="Raleway Thin"/>
                        <a:sym typeface="Raleway Thin"/>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1"/>
                          </a:solidFill>
                          <a:latin typeface="Raleway Thin"/>
                          <a:ea typeface="Raleway Thin"/>
                          <a:cs typeface="Raleway Thin"/>
                          <a:sym typeface="Raleway Thin"/>
                        </a:rPr>
                        <a:t>California High: 752 views, 229 referrals</a:t>
                      </a:r>
                      <a:endParaRPr>
                        <a:solidFill>
                          <a:schemeClr val="dk1"/>
                        </a:solidFill>
                        <a:latin typeface="Raleway Thin"/>
                        <a:ea typeface="Raleway Thin"/>
                        <a:cs typeface="Raleway Thin"/>
                        <a:sym typeface="Raleway Thin"/>
                      </a:endParaRPr>
                    </a:p>
                    <a:p>
                      <a:pPr marL="0" lvl="0" indent="0" algn="l" rtl="0">
                        <a:spcBef>
                          <a:spcPts val="0"/>
                        </a:spcBef>
                        <a:spcAft>
                          <a:spcPts val="0"/>
                        </a:spcAft>
                        <a:buNone/>
                      </a:pPr>
                      <a:r>
                        <a:rPr lang="en">
                          <a:solidFill>
                            <a:schemeClr val="dk1"/>
                          </a:solidFill>
                          <a:latin typeface="Raleway Thin"/>
                          <a:ea typeface="Raleway Thin"/>
                          <a:cs typeface="Raleway Thin"/>
                          <a:sym typeface="Raleway Thin"/>
                        </a:rPr>
                        <a:t>DVHS: 1226 views, 103 referrals</a:t>
                      </a:r>
                      <a:endParaRPr>
                        <a:solidFill>
                          <a:schemeClr val="dk1"/>
                        </a:solidFill>
                        <a:latin typeface="Raleway Thin"/>
                        <a:ea typeface="Raleway Thin"/>
                        <a:cs typeface="Raleway Thin"/>
                        <a:sym typeface="Raleway Thin"/>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20" name="Google Shape;220;p32"/>
          <p:cNvSpPr txBox="1"/>
          <p:nvPr/>
        </p:nvSpPr>
        <p:spPr>
          <a:xfrm>
            <a:off x="3853700" y="3779925"/>
            <a:ext cx="5429100" cy="42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i="1"/>
              <a:t>*Data compares full 2019-2020 school year to first semester 2020-2021</a:t>
            </a:r>
            <a:endParaRPr sz="1100" i="1"/>
          </a:p>
        </p:txBody>
      </p:sp>
      <p:pic>
        <p:nvPicPr>
          <p:cNvPr id="221" name="Google Shape;221;p32"/>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3"/>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t>MIDDLE SCHOOL - What does our Social Emotional Health data tell us?</a:t>
            </a:r>
            <a:endParaRPr b="1"/>
          </a:p>
        </p:txBody>
      </p:sp>
      <p:graphicFrame>
        <p:nvGraphicFramePr>
          <p:cNvPr id="227" name="Google Shape;227;p33"/>
          <p:cNvGraphicFramePr/>
          <p:nvPr/>
        </p:nvGraphicFramePr>
        <p:xfrm>
          <a:off x="198188" y="453385"/>
          <a:ext cx="3000000" cy="3000000"/>
        </p:xfrm>
        <a:graphic>
          <a:graphicData uri="http://schemas.openxmlformats.org/drawingml/2006/table">
            <a:tbl>
              <a:tblPr>
                <a:noFill/>
                <a:tableStyleId>{CFABFAD4-D5DB-4748-AE99-DD6C72CEAC03}</a:tableStyleId>
              </a:tblPr>
              <a:tblGrid>
                <a:gridCol w="2917075">
                  <a:extLst>
                    <a:ext uri="{9D8B030D-6E8A-4147-A177-3AD203B41FA5}">
                      <a16:colId xmlns:a16="http://schemas.microsoft.com/office/drawing/2014/main" val="20000"/>
                    </a:ext>
                  </a:extLst>
                </a:gridCol>
                <a:gridCol w="2917075">
                  <a:extLst>
                    <a:ext uri="{9D8B030D-6E8A-4147-A177-3AD203B41FA5}">
                      <a16:colId xmlns:a16="http://schemas.microsoft.com/office/drawing/2014/main" val="20001"/>
                    </a:ext>
                  </a:extLst>
                </a:gridCol>
                <a:gridCol w="2917075">
                  <a:extLst>
                    <a:ext uri="{9D8B030D-6E8A-4147-A177-3AD203B41FA5}">
                      <a16:colId xmlns:a16="http://schemas.microsoft.com/office/drawing/2014/main" val="20002"/>
                    </a:ext>
                  </a:extLst>
                </a:gridCol>
              </a:tblGrid>
              <a:tr h="316450">
                <a:tc>
                  <a:txBody>
                    <a:bodyPr/>
                    <a:lstStyle/>
                    <a:p>
                      <a:pPr marL="0" lvl="0" indent="0" algn="l" rtl="0">
                        <a:spcBef>
                          <a:spcPts val="0"/>
                        </a:spcBef>
                        <a:spcAft>
                          <a:spcPts val="0"/>
                        </a:spcAft>
                        <a:buNone/>
                      </a:pPr>
                      <a:endParaRPr sz="1100">
                        <a:solidFill>
                          <a:schemeClr val="dk1"/>
                        </a:solidFill>
                        <a:latin typeface="Raleway Thin"/>
                        <a:ea typeface="Raleway Thin"/>
                        <a:cs typeface="Raleway Thin"/>
                        <a:sym typeface="Raleway Thin"/>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100" b="1">
                          <a:solidFill>
                            <a:schemeClr val="dk1"/>
                          </a:solidFill>
                          <a:latin typeface="Raleway"/>
                          <a:ea typeface="Raleway"/>
                          <a:cs typeface="Raleway"/>
                          <a:sym typeface="Raleway"/>
                        </a:rPr>
                        <a:t>All (8) Middle Schools Combined  </a:t>
                      </a:r>
                      <a:endParaRPr sz="1100" b="1">
                        <a:solidFill>
                          <a:schemeClr val="dk1"/>
                        </a:solidFill>
                        <a:latin typeface="Raleway"/>
                        <a:ea typeface="Raleway"/>
                        <a:cs typeface="Raleway"/>
                        <a:sym typeface="Raleway"/>
                      </a:endParaRPr>
                    </a:p>
                    <a:p>
                      <a:pPr marL="0" lvl="0" indent="0" algn="l" rtl="0">
                        <a:spcBef>
                          <a:spcPts val="0"/>
                        </a:spcBef>
                        <a:spcAft>
                          <a:spcPts val="0"/>
                        </a:spcAft>
                        <a:buNone/>
                      </a:pPr>
                      <a:r>
                        <a:rPr lang="en" sz="1100" b="1">
                          <a:solidFill>
                            <a:schemeClr val="dk1"/>
                          </a:solidFill>
                          <a:latin typeface="Raleway"/>
                          <a:ea typeface="Raleway"/>
                          <a:cs typeface="Raleway"/>
                          <a:sym typeface="Raleway"/>
                        </a:rPr>
                        <a:t>August 2019-June 2020</a:t>
                      </a:r>
                      <a:endParaRPr sz="1100" b="1">
                        <a:solidFill>
                          <a:schemeClr val="dk1"/>
                        </a:solidFill>
                        <a:latin typeface="Raleway"/>
                        <a:ea typeface="Raleway"/>
                        <a:cs typeface="Raleway"/>
                        <a:sym typeface="Raleway"/>
                      </a:endParaRPr>
                    </a:p>
                    <a:p>
                      <a:pPr marL="0" lvl="0" indent="0" algn="l" rtl="0">
                        <a:spcBef>
                          <a:spcPts val="0"/>
                        </a:spcBef>
                        <a:spcAft>
                          <a:spcPts val="0"/>
                        </a:spcAft>
                        <a:buNone/>
                      </a:pPr>
                      <a:endParaRPr sz="1100"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100" b="1">
                          <a:solidFill>
                            <a:schemeClr val="dk1"/>
                          </a:solidFill>
                          <a:latin typeface="Raleway"/>
                          <a:ea typeface="Raleway"/>
                          <a:cs typeface="Raleway"/>
                          <a:sym typeface="Raleway"/>
                        </a:rPr>
                        <a:t>All (8) Middle Schools Combined </a:t>
                      </a:r>
                      <a:endParaRPr sz="1100" b="1">
                        <a:solidFill>
                          <a:schemeClr val="dk1"/>
                        </a:solidFill>
                        <a:latin typeface="Raleway"/>
                        <a:ea typeface="Raleway"/>
                        <a:cs typeface="Raleway"/>
                        <a:sym typeface="Raleway"/>
                      </a:endParaRPr>
                    </a:p>
                    <a:p>
                      <a:pPr marL="0" lvl="0" indent="0" algn="l" rtl="0">
                        <a:spcBef>
                          <a:spcPts val="0"/>
                        </a:spcBef>
                        <a:spcAft>
                          <a:spcPts val="0"/>
                        </a:spcAft>
                        <a:buNone/>
                      </a:pPr>
                      <a:r>
                        <a:rPr lang="en" sz="1100" b="1">
                          <a:solidFill>
                            <a:schemeClr val="dk1"/>
                          </a:solidFill>
                          <a:latin typeface="Raleway"/>
                          <a:ea typeface="Raleway"/>
                          <a:cs typeface="Raleway"/>
                          <a:sym typeface="Raleway"/>
                        </a:rPr>
                        <a:t>August 2020-January, 2021</a:t>
                      </a:r>
                      <a:endParaRPr sz="1100"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81600">
                <a:tc>
                  <a:txBody>
                    <a:bodyPr/>
                    <a:lstStyle/>
                    <a:p>
                      <a:pPr marL="0" lvl="0" indent="0" algn="l" rtl="0">
                        <a:spcBef>
                          <a:spcPts val="0"/>
                        </a:spcBef>
                        <a:spcAft>
                          <a:spcPts val="0"/>
                        </a:spcAft>
                        <a:buNone/>
                      </a:pPr>
                      <a:r>
                        <a:rPr lang="en" b="1">
                          <a:solidFill>
                            <a:schemeClr val="dk1"/>
                          </a:solidFill>
                          <a:latin typeface="Raleway"/>
                          <a:ea typeface="Raleway"/>
                          <a:cs typeface="Raleway"/>
                          <a:sym typeface="Raleway"/>
                        </a:rPr>
                        <a:t>School Counseling and Intervention Program (SCIP)</a:t>
                      </a:r>
                      <a:endParaRPr b="1">
                        <a:solidFill>
                          <a:schemeClr val="dk1"/>
                        </a:solidFill>
                        <a:latin typeface="Raleway"/>
                        <a:ea typeface="Raleway"/>
                        <a:cs typeface="Raleway"/>
                        <a:sym typeface="Raleway"/>
                      </a:endParaRPr>
                    </a:p>
                    <a:p>
                      <a:pPr marL="0" lvl="0" indent="0" algn="l" rtl="0">
                        <a:spcBef>
                          <a:spcPts val="0"/>
                        </a:spcBef>
                        <a:spcAft>
                          <a:spcPts val="0"/>
                        </a:spcAft>
                        <a:buNone/>
                      </a:pPr>
                      <a:endParaRPr b="1">
                        <a:solidFill>
                          <a:schemeClr val="dk1"/>
                        </a:solidFill>
                        <a:latin typeface="Raleway"/>
                        <a:ea typeface="Raleway"/>
                        <a:cs typeface="Raleway"/>
                        <a:sym typeface="Raleway"/>
                      </a:endParaRPr>
                    </a:p>
                    <a:p>
                      <a:pPr marL="0" lvl="0" indent="0" algn="l" rtl="0">
                        <a:spcBef>
                          <a:spcPts val="0"/>
                        </a:spcBef>
                        <a:spcAft>
                          <a:spcPts val="0"/>
                        </a:spcAft>
                        <a:buNone/>
                      </a:pPr>
                      <a:endParaRPr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1"/>
                          </a:solidFill>
                          <a:latin typeface="Raleway Thin"/>
                          <a:ea typeface="Raleway Thin"/>
                          <a:cs typeface="Raleway Thin"/>
                          <a:sym typeface="Raleway Thin"/>
                        </a:rPr>
                        <a:t>66 participated </a:t>
                      </a:r>
                      <a:endParaRPr>
                        <a:solidFill>
                          <a:schemeClr val="dk1"/>
                        </a:solidFill>
                        <a:latin typeface="Raleway Thin"/>
                        <a:ea typeface="Raleway Thin"/>
                        <a:cs typeface="Raleway Thin"/>
                        <a:sym typeface="Raleway Thin"/>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1"/>
                          </a:solidFill>
                          <a:latin typeface="Raleway Thin"/>
                          <a:ea typeface="Raleway Thin"/>
                          <a:cs typeface="Raleway Thin"/>
                          <a:sym typeface="Raleway Thin"/>
                        </a:rPr>
                        <a:t>45 students participating </a:t>
                      </a:r>
                      <a:endParaRPr>
                        <a:solidFill>
                          <a:schemeClr val="dk1"/>
                        </a:solidFill>
                        <a:latin typeface="Raleway Thin"/>
                        <a:ea typeface="Raleway Thin"/>
                        <a:cs typeface="Raleway Thin"/>
                        <a:sym typeface="Raleway Thin"/>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09400">
                <a:tc>
                  <a:txBody>
                    <a:bodyPr/>
                    <a:lstStyle/>
                    <a:p>
                      <a:pPr marL="0" lvl="0" indent="0" algn="l" rtl="0">
                        <a:spcBef>
                          <a:spcPts val="0"/>
                        </a:spcBef>
                        <a:spcAft>
                          <a:spcPts val="0"/>
                        </a:spcAft>
                        <a:buNone/>
                      </a:pPr>
                      <a:r>
                        <a:rPr lang="en" b="1">
                          <a:solidFill>
                            <a:schemeClr val="dk1"/>
                          </a:solidFill>
                          <a:latin typeface="Raleway"/>
                          <a:ea typeface="Raleway"/>
                          <a:cs typeface="Raleway"/>
                          <a:sym typeface="Raleway"/>
                        </a:rPr>
                        <a:t>Social Worker Referrals</a:t>
                      </a:r>
                      <a:endParaRPr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1"/>
                          </a:solidFill>
                          <a:latin typeface="Raleway Thin"/>
                          <a:ea typeface="Raleway Thin"/>
                          <a:cs typeface="Raleway Thin"/>
                          <a:sym typeface="Raleway Thin"/>
                        </a:rPr>
                        <a:t>42 social worker referrals </a:t>
                      </a:r>
                      <a:endParaRPr>
                        <a:solidFill>
                          <a:schemeClr val="dk1"/>
                        </a:solidFill>
                        <a:latin typeface="Raleway Thin"/>
                        <a:ea typeface="Raleway Thin"/>
                        <a:cs typeface="Raleway Thin"/>
                        <a:sym typeface="Raleway Thin"/>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1"/>
                          </a:solidFill>
                          <a:latin typeface="Raleway Thin"/>
                          <a:ea typeface="Raleway Thin"/>
                          <a:cs typeface="Raleway Thin"/>
                          <a:sym typeface="Raleway Thin"/>
                        </a:rPr>
                        <a:t>38 social worker referrals </a:t>
                      </a:r>
                      <a:endParaRPr>
                        <a:solidFill>
                          <a:schemeClr val="dk1"/>
                        </a:solidFill>
                        <a:latin typeface="Raleway Thin"/>
                        <a:ea typeface="Raleway Thin"/>
                        <a:cs typeface="Raleway Thin"/>
                        <a:sym typeface="Raleway Thin"/>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37350">
                <a:tc>
                  <a:txBody>
                    <a:bodyPr/>
                    <a:lstStyle/>
                    <a:p>
                      <a:pPr marL="0" lvl="0" indent="0" algn="l" rtl="0">
                        <a:spcBef>
                          <a:spcPts val="0"/>
                        </a:spcBef>
                        <a:spcAft>
                          <a:spcPts val="0"/>
                        </a:spcAft>
                        <a:buNone/>
                      </a:pPr>
                      <a:r>
                        <a:rPr lang="en" b="1">
                          <a:solidFill>
                            <a:schemeClr val="dk1"/>
                          </a:solidFill>
                          <a:latin typeface="Raleway"/>
                          <a:ea typeface="Raleway"/>
                          <a:cs typeface="Raleway"/>
                          <a:sym typeface="Raleway"/>
                        </a:rPr>
                        <a:t>Crisis Intervention:</a:t>
                      </a:r>
                      <a:endParaRPr b="1">
                        <a:solidFill>
                          <a:schemeClr val="dk1"/>
                        </a:solidFill>
                        <a:latin typeface="Raleway"/>
                        <a:ea typeface="Raleway"/>
                        <a:cs typeface="Raleway"/>
                        <a:sym typeface="Raleway"/>
                      </a:endParaRPr>
                    </a:p>
                    <a:p>
                      <a:pPr marL="0" lvl="0" indent="0" algn="l" rtl="0">
                        <a:spcBef>
                          <a:spcPts val="0"/>
                        </a:spcBef>
                        <a:spcAft>
                          <a:spcPts val="0"/>
                        </a:spcAft>
                        <a:buNone/>
                      </a:pPr>
                      <a:endParaRPr b="1">
                        <a:solidFill>
                          <a:schemeClr val="dk1"/>
                        </a:solidFill>
                        <a:latin typeface="Raleway"/>
                        <a:ea typeface="Raleway"/>
                        <a:cs typeface="Raleway"/>
                        <a:sym typeface="Raleway"/>
                      </a:endParaRPr>
                    </a:p>
                    <a:p>
                      <a:pPr marL="0" lvl="0" indent="0" algn="l" rtl="0">
                        <a:spcBef>
                          <a:spcPts val="0"/>
                        </a:spcBef>
                        <a:spcAft>
                          <a:spcPts val="0"/>
                        </a:spcAft>
                        <a:buNone/>
                      </a:pPr>
                      <a:r>
                        <a:rPr lang="en" sz="1200" b="1">
                          <a:solidFill>
                            <a:schemeClr val="dk1"/>
                          </a:solidFill>
                          <a:latin typeface="Raleway"/>
                          <a:ea typeface="Raleway"/>
                          <a:cs typeface="Raleway"/>
                          <a:sym typeface="Raleway"/>
                        </a:rPr>
                        <a:t>CPS + Risk Assessments</a:t>
                      </a:r>
                      <a:endParaRPr sz="1200" b="1">
                        <a:solidFill>
                          <a:schemeClr val="dk1"/>
                        </a:solidFill>
                        <a:latin typeface="Raleway"/>
                        <a:ea typeface="Raleway"/>
                        <a:cs typeface="Raleway"/>
                        <a:sym typeface="Raleway"/>
                      </a:endParaRPr>
                    </a:p>
                    <a:p>
                      <a:pPr marL="0" lvl="0" indent="0" algn="l" rtl="0">
                        <a:spcBef>
                          <a:spcPts val="0"/>
                        </a:spcBef>
                        <a:spcAft>
                          <a:spcPts val="0"/>
                        </a:spcAft>
                        <a:buNone/>
                      </a:pPr>
                      <a:r>
                        <a:rPr lang="en" b="1">
                          <a:solidFill>
                            <a:schemeClr val="dk1"/>
                          </a:solidFill>
                          <a:latin typeface="Raleway"/>
                          <a:ea typeface="Raleway"/>
                          <a:cs typeface="Raleway"/>
                          <a:sym typeface="Raleway"/>
                        </a:rPr>
                        <a:t> </a:t>
                      </a:r>
                      <a:endParaRPr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1"/>
                          </a:solidFill>
                          <a:latin typeface="Raleway Thin"/>
                          <a:ea typeface="Raleway Thin"/>
                          <a:cs typeface="Raleway Thin"/>
                          <a:sym typeface="Raleway Thin"/>
                        </a:rPr>
                        <a:t>102 student/adult supported intervention</a:t>
                      </a:r>
                      <a:endParaRPr>
                        <a:solidFill>
                          <a:schemeClr val="dk1"/>
                        </a:solidFill>
                        <a:latin typeface="Raleway Thin"/>
                        <a:ea typeface="Raleway Thin"/>
                        <a:cs typeface="Raleway Thin"/>
                        <a:sym typeface="Raleway Thin"/>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1"/>
                          </a:solidFill>
                          <a:latin typeface="Raleway Thin"/>
                          <a:ea typeface="Raleway Thin"/>
                          <a:cs typeface="Raleway Thin"/>
                          <a:sym typeface="Raleway Thin"/>
                        </a:rPr>
                        <a:t>76  student/adult supported intervention </a:t>
                      </a:r>
                      <a:endParaRPr>
                        <a:solidFill>
                          <a:schemeClr val="dk1"/>
                        </a:solidFill>
                        <a:latin typeface="Raleway Thin"/>
                        <a:ea typeface="Raleway Thin"/>
                        <a:cs typeface="Raleway Thin"/>
                        <a:sym typeface="Raleway Thin"/>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28" name="Google Shape;228;p33"/>
          <p:cNvSpPr txBox="1"/>
          <p:nvPr/>
        </p:nvSpPr>
        <p:spPr>
          <a:xfrm>
            <a:off x="3840875" y="3769600"/>
            <a:ext cx="5337300" cy="40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i="1"/>
              <a:t>*Data compares full 2019-2020 school year to first semester 2020-2021</a:t>
            </a:r>
            <a:endParaRPr sz="1100" i="1"/>
          </a:p>
        </p:txBody>
      </p:sp>
      <p:pic>
        <p:nvPicPr>
          <p:cNvPr id="229" name="Google Shape;229;p33"/>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4"/>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t>ELEMENTARY - What does our Social Emotional Health data tell us?</a:t>
            </a:r>
            <a:endParaRPr b="1"/>
          </a:p>
        </p:txBody>
      </p:sp>
      <p:sp>
        <p:nvSpPr>
          <p:cNvPr id="235" name="Google Shape;235;p34"/>
          <p:cNvSpPr txBox="1">
            <a:spLocks noGrp="1"/>
          </p:cNvSpPr>
          <p:nvPr>
            <p:ph type="body" idx="1"/>
          </p:nvPr>
        </p:nvSpPr>
        <p:spPr>
          <a:xfrm>
            <a:off x="729450" y="1060075"/>
            <a:ext cx="7688700" cy="2594100"/>
          </a:xfrm>
          <a:prstGeom prst="rect">
            <a:avLst/>
          </a:prstGeom>
        </p:spPr>
        <p:txBody>
          <a:bodyPr spcFirstLastPara="1" wrap="square" lIns="91425" tIns="91425" rIns="91425" bIns="91425" anchor="ctr" anchorCtr="0">
            <a:noAutofit/>
          </a:bodyPr>
          <a:lstStyle/>
          <a:p>
            <a:pPr marL="457200" lvl="0" indent="0" algn="l" rtl="0">
              <a:spcBef>
                <a:spcPts val="0"/>
              </a:spcBef>
              <a:spcAft>
                <a:spcPts val="0"/>
              </a:spcAft>
              <a:buNone/>
            </a:pPr>
            <a:endParaRPr/>
          </a:p>
          <a:p>
            <a:pPr marL="0" lvl="0" indent="0" algn="l" rtl="0">
              <a:spcBef>
                <a:spcPts val="0"/>
              </a:spcBef>
              <a:spcAft>
                <a:spcPts val="0"/>
              </a:spcAft>
              <a:buNone/>
            </a:pPr>
            <a:endParaRPr/>
          </a:p>
        </p:txBody>
      </p:sp>
      <p:graphicFrame>
        <p:nvGraphicFramePr>
          <p:cNvPr id="236" name="Google Shape;236;p34"/>
          <p:cNvGraphicFramePr/>
          <p:nvPr/>
        </p:nvGraphicFramePr>
        <p:xfrm>
          <a:off x="390675" y="138550"/>
          <a:ext cx="3000000" cy="3000000"/>
        </p:xfrm>
        <a:graphic>
          <a:graphicData uri="http://schemas.openxmlformats.org/drawingml/2006/table">
            <a:tbl>
              <a:tblPr>
                <a:noFill/>
                <a:tableStyleId>{CFABFAD4-D5DB-4748-AE99-DD6C72CEAC03}</a:tableStyleId>
              </a:tblPr>
              <a:tblGrid>
                <a:gridCol w="2787550">
                  <a:extLst>
                    <a:ext uri="{9D8B030D-6E8A-4147-A177-3AD203B41FA5}">
                      <a16:colId xmlns:a16="http://schemas.microsoft.com/office/drawing/2014/main" val="20000"/>
                    </a:ext>
                  </a:extLst>
                </a:gridCol>
                <a:gridCol w="2787550">
                  <a:extLst>
                    <a:ext uri="{9D8B030D-6E8A-4147-A177-3AD203B41FA5}">
                      <a16:colId xmlns:a16="http://schemas.microsoft.com/office/drawing/2014/main" val="20001"/>
                    </a:ext>
                  </a:extLst>
                </a:gridCol>
                <a:gridCol w="278755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endParaRPr sz="1200">
                        <a:solidFill>
                          <a:schemeClr val="dk1"/>
                        </a:solidFill>
                        <a:latin typeface="Raleway Thin"/>
                        <a:ea typeface="Raleway Thin"/>
                        <a:cs typeface="Raleway Thin"/>
                        <a:sym typeface="Raleway Thin"/>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solidFill>
                            <a:schemeClr val="dk1"/>
                          </a:solidFill>
                          <a:latin typeface="Raleway"/>
                          <a:ea typeface="Raleway"/>
                          <a:cs typeface="Raleway"/>
                          <a:sym typeface="Raleway"/>
                        </a:rPr>
                        <a:t>All (22) Elementary Schools </a:t>
                      </a:r>
                      <a:endParaRPr b="1">
                        <a:solidFill>
                          <a:schemeClr val="dk1"/>
                        </a:solidFill>
                        <a:latin typeface="Raleway"/>
                        <a:ea typeface="Raleway"/>
                        <a:cs typeface="Raleway"/>
                        <a:sym typeface="Raleway"/>
                      </a:endParaRPr>
                    </a:p>
                    <a:p>
                      <a:pPr marL="0" lvl="0" indent="0" algn="l" rtl="0">
                        <a:spcBef>
                          <a:spcPts val="0"/>
                        </a:spcBef>
                        <a:spcAft>
                          <a:spcPts val="0"/>
                        </a:spcAft>
                        <a:buNone/>
                      </a:pPr>
                      <a:endParaRPr b="1">
                        <a:solidFill>
                          <a:schemeClr val="dk1"/>
                        </a:solidFill>
                        <a:latin typeface="Raleway"/>
                        <a:ea typeface="Raleway"/>
                        <a:cs typeface="Raleway"/>
                        <a:sym typeface="Raleway"/>
                      </a:endParaRPr>
                    </a:p>
                    <a:p>
                      <a:pPr marL="0" lvl="0" indent="0" algn="l" rtl="0">
                        <a:spcBef>
                          <a:spcPts val="0"/>
                        </a:spcBef>
                        <a:spcAft>
                          <a:spcPts val="0"/>
                        </a:spcAft>
                        <a:buNone/>
                      </a:pPr>
                      <a:r>
                        <a:rPr lang="en" b="1">
                          <a:solidFill>
                            <a:schemeClr val="dk1"/>
                          </a:solidFill>
                          <a:latin typeface="Raleway"/>
                          <a:ea typeface="Raleway"/>
                          <a:cs typeface="Raleway"/>
                          <a:sym typeface="Raleway"/>
                        </a:rPr>
                        <a:t>August 2019-June 2020</a:t>
                      </a:r>
                      <a:endParaRPr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a:solidFill>
                            <a:schemeClr val="dk1"/>
                          </a:solidFill>
                          <a:latin typeface="Raleway"/>
                          <a:ea typeface="Raleway"/>
                          <a:cs typeface="Raleway"/>
                          <a:sym typeface="Raleway"/>
                        </a:rPr>
                        <a:t>All (22) Elementary Schools </a:t>
                      </a:r>
                      <a:endParaRPr b="1">
                        <a:solidFill>
                          <a:schemeClr val="dk1"/>
                        </a:solidFill>
                        <a:latin typeface="Raleway"/>
                        <a:ea typeface="Raleway"/>
                        <a:cs typeface="Raleway"/>
                        <a:sym typeface="Raleway"/>
                      </a:endParaRPr>
                    </a:p>
                    <a:p>
                      <a:pPr marL="0" lvl="0" indent="0" algn="l" rtl="0">
                        <a:spcBef>
                          <a:spcPts val="0"/>
                        </a:spcBef>
                        <a:spcAft>
                          <a:spcPts val="0"/>
                        </a:spcAft>
                        <a:buNone/>
                      </a:pPr>
                      <a:endParaRPr b="1">
                        <a:solidFill>
                          <a:schemeClr val="dk1"/>
                        </a:solidFill>
                        <a:latin typeface="Raleway"/>
                        <a:ea typeface="Raleway"/>
                        <a:cs typeface="Raleway"/>
                        <a:sym typeface="Raleway"/>
                      </a:endParaRPr>
                    </a:p>
                    <a:p>
                      <a:pPr marL="0" lvl="0" indent="0" algn="l" rtl="0">
                        <a:spcBef>
                          <a:spcPts val="0"/>
                        </a:spcBef>
                        <a:spcAft>
                          <a:spcPts val="0"/>
                        </a:spcAft>
                        <a:buNone/>
                      </a:pPr>
                      <a:r>
                        <a:rPr lang="en" b="1">
                          <a:solidFill>
                            <a:schemeClr val="dk1"/>
                          </a:solidFill>
                          <a:latin typeface="Raleway"/>
                          <a:ea typeface="Raleway"/>
                          <a:cs typeface="Raleway"/>
                          <a:sym typeface="Raleway"/>
                        </a:rPr>
                        <a:t>August 2020-January 2021</a:t>
                      </a:r>
                      <a:endParaRPr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09175">
                <a:tc>
                  <a:txBody>
                    <a:bodyPr/>
                    <a:lstStyle/>
                    <a:p>
                      <a:pPr marL="0" lvl="0" indent="0" algn="l" rtl="0">
                        <a:spcBef>
                          <a:spcPts val="0"/>
                        </a:spcBef>
                        <a:spcAft>
                          <a:spcPts val="0"/>
                        </a:spcAft>
                        <a:buNone/>
                      </a:pPr>
                      <a:r>
                        <a:rPr lang="en" b="1">
                          <a:solidFill>
                            <a:schemeClr val="dk1"/>
                          </a:solidFill>
                          <a:latin typeface="Raleway"/>
                          <a:ea typeface="Raleway"/>
                          <a:cs typeface="Raleway"/>
                          <a:sym typeface="Raleway"/>
                        </a:rPr>
                        <a:t>Rainbow Room Participation</a:t>
                      </a:r>
                      <a:endParaRPr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1"/>
                          </a:solidFill>
                          <a:latin typeface="Raleway Thin"/>
                          <a:ea typeface="Raleway Thin"/>
                          <a:cs typeface="Raleway Thin"/>
                          <a:sym typeface="Raleway Thin"/>
                        </a:rPr>
                        <a:t>1,164  students participated</a:t>
                      </a:r>
                      <a:endParaRPr>
                        <a:solidFill>
                          <a:schemeClr val="dk1"/>
                        </a:solidFill>
                        <a:latin typeface="Raleway Thin"/>
                        <a:ea typeface="Raleway Thin"/>
                        <a:cs typeface="Raleway Thin"/>
                        <a:sym typeface="Raleway Thin"/>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1"/>
                          </a:solidFill>
                          <a:latin typeface="Raleway Thin"/>
                          <a:ea typeface="Raleway Thin"/>
                          <a:cs typeface="Raleway Thin"/>
                          <a:sym typeface="Raleway Thin"/>
                        </a:rPr>
                        <a:t>432 students participate</a:t>
                      </a:r>
                      <a:endParaRPr>
                        <a:solidFill>
                          <a:schemeClr val="dk1"/>
                        </a:solidFill>
                        <a:latin typeface="Raleway Thin"/>
                        <a:ea typeface="Raleway Thin"/>
                        <a:cs typeface="Raleway Thin"/>
                        <a:sym typeface="Raleway Thin"/>
                      </a:endParaRPr>
                    </a:p>
                    <a:p>
                      <a:pPr marL="0" lvl="0" indent="0" algn="l" rtl="0">
                        <a:spcBef>
                          <a:spcPts val="0"/>
                        </a:spcBef>
                        <a:spcAft>
                          <a:spcPts val="0"/>
                        </a:spcAft>
                        <a:buNone/>
                      </a:pPr>
                      <a:endParaRPr>
                        <a:solidFill>
                          <a:schemeClr val="dk1"/>
                        </a:solidFill>
                        <a:latin typeface="Raleway Thin"/>
                        <a:ea typeface="Raleway Thin"/>
                        <a:cs typeface="Raleway Thin"/>
                        <a:sym typeface="Raleway Thin"/>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94275">
                <a:tc>
                  <a:txBody>
                    <a:bodyPr/>
                    <a:lstStyle/>
                    <a:p>
                      <a:pPr marL="0" lvl="0" indent="0" algn="l" rtl="0">
                        <a:spcBef>
                          <a:spcPts val="0"/>
                        </a:spcBef>
                        <a:spcAft>
                          <a:spcPts val="0"/>
                        </a:spcAft>
                        <a:buNone/>
                      </a:pPr>
                      <a:r>
                        <a:rPr lang="en" b="1">
                          <a:solidFill>
                            <a:schemeClr val="dk1"/>
                          </a:solidFill>
                          <a:latin typeface="Raleway"/>
                          <a:ea typeface="Raleway"/>
                          <a:cs typeface="Raleway"/>
                          <a:sym typeface="Raleway"/>
                        </a:rPr>
                        <a:t>Social Worker Referrals </a:t>
                      </a:r>
                      <a:endParaRPr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1"/>
                          </a:solidFill>
                          <a:latin typeface="Raleway Thin"/>
                          <a:ea typeface="Raleway Thin"/>
                          <a:cs typeface="Raleway Thin"/>
                          <a:sym typeface="Raleway Thin"/>
                        </a:rPr>
                        <a:t>51 students referred</a:t>
                      </a:r>
                      <a:endParaRPr>
                        <a:solidFill>
                          <a:schemeClr val="dk1"/>
                        </a:solidFill>
                        <a:latin typeface="Raleway Thin"/>
                        <a:ea typeface="Raleway Thin"/>
                        <a:cs typeface="Raleway Thin"/>
                        <a:sym typeface="Raleway Thin"/>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1"/>
                          </a:solidFill>
                          <a:latin typeface="Raleway Thin"/>
                          <a:ea typeface="Raleway Thin"/>
                          <a:cs typeface="Raleway Thin"/>
                          <a:sym typeface="Raleway Thin"/>
                        </a:rPr>
                        <a:t>38 students referred</a:t>
                      </a:r>
                      <a:endParaRPr>
                        <a:solidFill>
                          <a:schemeClr val="dk1"/>
                        </a:solidFill>
                        <a:latin typeface="Raleway Thin"/>
                        <a:ea typeface="Raleway Thin"/>
                        <a:cs typeface="Raleway Thin"/>
                        <a:sym typeface="Raleway Thin"/>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87300">
                <a:tc>
                  <a:txBody>
                    <a:bodyPr/>
                    <a:lstStyle/>
                    <a:p>
                      <a:pPr marL="0" lvl="0" indent="0" algn="l" rtl="0">
                        <a:spcBef>
                          <a:spcPts val="0"/>
                        </a:spcBef>
                        <a:spcAft>
                          <a:spcPts val="0"/>
                        </a:spcAft>
                        <a:buClr>
                          <a:schemeClr val="dk1"/>
                        </a:buClr>
                        <a:buSzPts val="1100"/>
                        <a:buFont typeface="Arial"/>
                        <a:buNone/>
                      </a:pPr>
                      <a:r>
                        <a:rPr lang="en" b="1">
                          <a:solidFill>
                            <a:schemeClr val="dk1"/>
                          </a:solidFill>
                          <a:latin typeface="Raleway"/>
                          <a:ea typeface="Raleway"/>
                          <a:cs typeface="Raleway"/>
                          <a:sym typeface="Raleway"/>
                        </a:rPr>
                        <a:t>School Counseling and Intervention Program (SCIP)</a:t>
                      </a:r>
                      <a:endParaRPr sz="1600" b="1">
                        <a:solidFill>
                          <a:schemeClr val="dk1"/>
                        </a:solidFill>
                        <a:latin typeface="Raleway"/>
                        <a:ea typeface="Raleway"/>
                        <a:cs typeface="Raleway"/>
                        <a:sym typeface="Raleway"/>
                      </a:endParaRPr>
                    </a:p>
                    <a:p>
                      <a:pPr marL="0" lvl="0" indent="0" algn="l" rtl="0">
                        <a:spcBef>
                          <a:spcPts val="0"/>
                        </a:spcBef>
                        <a:spcAft>
                          <a:spcPts val="0"/>
                        </a:spcAft>
                        <a:buNone/>
                      </a:pPr>
                      <a:endParaRPr b="1">
                        <a:solidFill>
                          <a:schemeClr val="dk1"/>
                        </a:solidFill>
                        <a:latin typeface="Raleway"/>
                        <a:ea typeface="Raleway"/>
                        <a:cs typeface="Raleway"/>
                        <a:sym typeface="Raleway"/>
                      </a:endParaRPr>
                    </a:p>
                    <a:p>
                      <a:pPr marL="0" lvl="0" indent="0" algn="l" rtl="0">
                        <a:spcBef>
                          <a:spcPts val="0"/>
                        </a:spcBef>
                        <a:spcAft>
                          <a:spcPts val="0"/>
                        </a:spcAft>
                        <a:buNone/>
                      </a:pPr>
                      <a:r>
                        <a:rPr lang="en" sz="1200" b="1">
                          <a:solidFill>
                            <a:schemeClr val="dk1"/>
                          </a:solidFill>
                          <a:latin typeface="Raleway"/>
                          <a:ea typeface="Raleway"/>
                          <a:cs typeface="Raleway"/>
                          <a:sym typeface="Raleway"/>
                        </a:rPr>
                        <a:t>Regular Mental Health Support </a:t>
                      </a:r>
                      <a:endParaRPr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1"/>
                          </a:solidFill>
                          <a:latin typeface="Raleway Thin"/>
                          <a:ea typeface="Raleway Thin"/>
                          <a:cs typeface="Raleway Thin"/>
                          <a:sym typeface="Raleway Thin"/>
                        </a:rPr>
                        <a:t>300 Students </a:t>
                      </a:r>
                      <a:endParaRPr>
                        <a:solidFill>
                          <a:schemeClr val="dk1"/>
                        </a:solidFill>
                        <a:latin typeface="Raleway Thin"/>
                        <a:ea typeface="Raleway Thin"/>
                        <a:cs typeface="Raleway Thin"/>
                        <a:sym typeface="Raleway Thin"/>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1"/>
                          </a:solidFill>
                          <a:latin typeface="Raleway Thin"/>
                          <a:ea typeface="Raleway Thin"/>
                          <a:cs typeface="Raleway Thin"/>
                          <a:sym typeface="Raleway Thin"/>
                        </a:rPr>
                        <a:t>171 students</a:t>
                      </a:r>
                      <a:endParaRPr>
                        <a:solidFill>
                          <a:schemeClr val="dk1"/>
                        </a:solidFill>
                        <a:latin typeface="Raleway Thin"/>
                        <a:ea typeface="Raleway Thin"/>
                        <a:cs typeface="Raleway Thin"/>
                        <a:sym typeface="Raleway Thin"/>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704075">
                <a:tc>
                  <a:txBody>
                    <a:bodyPr/>
                    <a:lstStyle/>
                    <a:p>
                      <a:pPr marL="0" lvl="0" indent="0" algn="l" rtl="0">
                        <a:spcBef>
                          <a:spcPts val="0"/>
                        </a:spcBef>
                        <a:spcAft>
                          <a:spcPts val="0"/>
                        </a:spcAft>
                        <a:buNone/>
                      </a:pPr>
                      <a:r>
                        <a:rPr lang="en" b="1">
                          <a:solidFill>
                            <a:schemeClr val="dk1"/>
                          </a:solidFill>
                          <a:latin typeface="Raleway"/>
                          <a:ea typeface="Raleway"/>
                          <a:cs typeface="Raleway"/>
                          <a:sym typeface="Raleway"/>
                        </a:rPr>
                        <a:t>Crisis Intervention:</a:t>
                      </a:r>
                      <a:endParaRPr b="1">
                        <a:solidFill>
                          <a:schemeClr val="dk1"/>
                        </a:solidFill>
                        <a:latin typeface="Raleway"/>
                        <a:ea typeface="Raleway"/>
                        <a:cs typeface="Raleway"/>
                        <a:sym typeface="Raleway"/>
                      </a:endParaRPr>
                    </a:p>
                    <a:p>
                      <a:pPr marL="0" lvl="0" indent="0" algn="l" rtl="0">
                        <a:spcBef>
                          <a:spcPts val="0"/>
                        </a:spcBef>
                        <a:spcAft>
                          <a:spcPts val="0"/>
                        </a:spcAft>
                        <a:buNone/>
                      </a:pPr>
                      <a:endParaRPr b="1">
                        <a:solidFill>
                          <a:schemeClr val="dk1"/>
                        </a:solidFill>
                        <a:latin typeface="Raleway"/>
                        <a:ea typeface="Raleway"/>
                        <a:cs typeface="Raleway"/>
                        <a:sym typeface="Raleway"/>
                      </a:endParaRPr>
                    </a:p>
                    <a:p>
                      <a:pPr marL="0" lvl="0" indent="0" algn="l" rtl="0">
                        <a:spcBef>
                          <a:spcPts val="0"/>
                        </a:spcBef>
                        <a:spcAft>
                          <a:spcPts val="0"/>
                        </a:spcAft>
                        <a:buNone/>
                      </a:pPr>
                      <a:r>
                        <a:rPr lang="en" sz="1200" b="1">
                          <a:solidFill>
                            <a:schemeClr val="dk1"/>
                          </a:solidFill>
                          <a:latin typeface="Raleway"/>
                          <a:ea typeface="Raleway"/>
                          <a:cs typeface="Raleway"/>
                          <a:sym typeface="Raleway"/>
                        </a:rPr>
                        <a:t>CPS + Risk Assessments</a:t>
                      </a:r>
                      <a:endParaRPr sz="1200" b="1">
                        <a:solidFill>
                          <a:schemeClr val="dk1"/>
                        </a:solidFill>
                        <a:latin typeface="Raleway"/>
                        <a:ea typeface="Raleway"/>
                        <a:cs typeface="Raleway"/>
                        <a:sym typeface="Raleway"/>
                      </a:endParaRPr>
                    </a:p>
                    <a:p>
                      <a:pPr marL="0" lvl="0" indent="0" algn="l" rtl="0">
                        <a:spcBef>
                          <a:spcPts val="0"/>
                        </a:spcBef>
                        <a:spcAft>
                          <a:spcPts val="0"/>
                        </a:spcAft>
                        <a:buNone/>
                      </a:pPr>
                      <a:r>
                        <a:rPr lang="en" b="1">
                          <a:solidFill>
                            <a:schemeClr val="dk1"/>
                          </a:solidFill>
                          <a:latin typeface="Raleway"/>
                          <a:ea typeface="Raleway"/>
                          <a:cs typeface="Raleway"/>
                          <a:sym typeface="Raleway"/>
                        </a:rPr>
                        <a:t> </a:t>
                      </a:r>
                      <a:endParaRPr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1"/>
                          </a:solidFill>
                          <a:latin typeface="Raleway"/>
                          <a:ea typeface="Raleway"/>
                          <a:cs typeface="Raleway"/>
                          <a:sym typeface="Raleway"/>
                        </a:rPr>
                        <a:t>90 students </a:t>
                      </a:r>
                      <a:endParaRPr>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1"/>
                          </a:solidFill>
                          <a:latin typeface="Raleway"/>
                          <a:ea typeface="Raleway"/>
                          <a:cs typeface="Raleway"/>
                          <a:sym typeface="Raleway"/>
                        </a:rPr>
                        <a:t>20 students </a:t>
                      </a:r>
                      <a:endParaRPr>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37" name="Google Shape;237;p34"/>
          <p:cNvSpPr txBox="1"/>
          <p:nvPr/>
        </p:nvSpPr>
        <p:spPr>
          <a:xfrm>
            <a:off x="3295325" y="4032500"/>
            <a:ext cx="5457900" cy="57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i="1"/>
              <a:t>*Data compares full 2019-2020 school year to first semester 2020-2021</a:t>
            </a:r>
            <a:endParaRPr sz="1100" i="1"/>
          </a:p>
        </p:txBody>
      </p:sp>
      <p:pic>
        <p:nvPicPr>
          <p:cNvPr id="238" name="Google Shape;238;p34"/>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242"/>
        <p:cNvGrpSpPr/>
        <p:nvPr/>
      </p:nvGrpSpPr>
      <p:grpSpPr>
        <a:xfrm>
          <a:off x="0" y="0"/>
          <a:ext cx="0" cy="0"/>
          <a:chOff x="0" y="0"/>
          <a:chExt cx="0" cy="0"/>
        </a:xfrm>
      </p:grpSpPr>
      <p:sp>
        <p:nvSpPr>
          <p:cNvPr id="243" name="Google Shape;243;p35"/>
          <p:cNvSpPr txBox="1">
            <a:spLocks noGrp="1"/>
          </p:cNvSpPr>
          <p:nvPr>
            <p:ph type="title"/>
          </p:nvPr>
        </p:nvSpPr>
        <p:spPr>
          <a:xfrm>
            <a:off x="6607700" y="215700"/>
            <a:ext cx="2761500" cy="462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0" b="1">
                <a:solidFill>
                  <a:srgbClr val="0B5394"/>
                </a:solidFill>
              </a:rPr>
              <a:t>?</a:t>
            </a:r>
            <a:endParaRPr sz="40000">
              <a:solidFill>
                <a:srgbClr val="0B5394"/>
              </a:solidFill>
            </a:endParaRPr>
          </a:p>
        </p:txBody>
      </p:sp>
      <p:sp>
        <p:nvSpPr>
          <p:cNvPr id="244" name="Google Shape;244;p35"/>
          <p:cNvSpPr txBox="1">
            <a:spLocks noGrp="1"/>
          </p:cNvSpPr>
          <p:nvPr>
            <p:ph type="title"/>
          </p:nvPr>
        </p:nvSpPr>
        <p:spPr>
          <a:xfrm>
            <a:off x="311675" y="1032850"/>
            <a:ext cx="8067600" cy="3312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400" b="1">
                <a:solidFill>
                  <a:srgbClr val="FFFFFF"/>
                </a:solidFill>
              </a:rPr>
              <a:t>What does our </a:t>
            </a:r>
            <a:r>
              <a:rPr lang="en" sz="3400" b="1">
                <a:solidFill>
                  <a:srgbClr val="93C47D"/>
                </a:solidFill>
              </a:rPr>
              <a:t>Social Emotional Health data</a:t>
            </a:r>
            <a:r>
              <a:rPr lang="en" sz="3400" b="1">
                <a:solidFill>
                  <a:srgbClr val="FFFFFF"/>
                </a:solidFill>
              </a:rPr>
              <a:t> tell us?</a:t>
            </a:r>
            <a:endParaRPr sz="3400" b="1">
              <a:solidFill>
                <a:srgbClr val="FFFFFF"/>
              </a:solidFill>
            </a:endParaRPr>
          </a:p>
          <a:p>
            <a:pPr marL="0" lvl="0" indent="0" algn="l" rtl="0">
              <a:spcBef>
                <a:spcPts val="0"/>
              </a:spcBef>
              <a:spcAft>
                <a:spcPts val="0"/>
              </a:spcAft>
              <a:buNone/>
            </a:pPr>
            <a:endParaRPr sz="2300">
              <a:solidFill>
                <a:srgbClr val="FFFFFF"/>
              </a:solidFill>
            </a:endParaRPr>
          </a:p>
          <a:p>
            <a:pPr marL="457200" lvl="0" indent="-368300" algn="l" rtl="0">
              <a:spcBef>
                <a:spcPts val="0"/>
              </a:spcBef>
              <a:spcAft>
                <a:spcPts val="0"/>
              </a:spcAft>
              <a:buClr>
                <a:srgbClr val="FFFFFF"/>
              </a:buClr>
              <a:buSzPts val="2200"/>
              <a:buChar char="●"/>
            </a:pPr>
            <a:r>
              <a:rPr lang="en" sz="2200">
                <a:solidFill>
                  <a:srgbClr val="FFFFFF"/>
                </a:solidFill>
              </a:rPr>
              <a:t>Some students are accessing resources </a:t>
            </a:r>
            <a:endParaRPr sz="2200">
              <a:solidFill>
                <a:srgbClr val="FFFFFF"/>
              </a:solidFill>
            </a:endParaRPr>
          </a:p>
          <a:p>
            <a:pPr marL="457200" lvl="0" indent="-368300" algn="l" rtl="0">
              <a:spcBef>
                <a:spcPts val="0"/>
              </a:spcBef>
              <a:spcAft>
                <a:spcPts val="0"/>
              </a:spcAft>
              <a:buClr>
                <a:srgbClr val="FFFFFF"/>
              </a:buClr>
              <a:buSzPts val="2200"/>
              <a:buChar char="●"/>
            </a:pPr>
            <a:r>
              <a:rPr lang="en" sz="2200">
                <a:solidFill>
                  <a:srgbClr val="FFFFFF"/>
                </a:solidFill>
              </a:rPr>
              <a:t>Importance of staff and student connections </a:t>
            </a:r>
            <a:endParaRPr sz="2200">
              <a:solidFill>
                <a:srgbClr val="FFFFFF"/>
              </a:solidFill>
            </a:endParaRPr>
          </a:p>
          <a:p>
            <a:pPr marL="457200" lvl="0" indent="-368300" algn="l" rtl="0">
              <a:spcBef>
                <a:spcPts val="0"/>
              </a:spcBef>
              <a:spcAft>
                <a:spcPts val="0"/>
              </a:spcAft>
              <a:buClr>
                <a:srgbClr val="FFFFFF"/>
              </a:buClr>
              <a:buSzPts val="2200"/>
              <a:buChar char="●"/>
            </a:pPr>
            <a:r>
              <a:rPr lang="en" sz="2200">
                <a:solidFill>
                  <a:srgbClr val="FFFFFF"/>
                </a:solidFill>
              </a:rPr>
              <a:t>The challenge of connecting struggling students with appropriate resources</a:t>
            </a:r>
            <a:endParaRPr sz="2200">
              <a:solidFill>
                <a:srgbClr val="FFFFFF"/>
              </a:solidFill>
            </a:endParaRPr>
          </a:p>
        </p:txBody>
      </p:sp>
      <p:pic>
        <p:nvPicPr>
          <p:cNvPr id="245" name="Google Shape;245;p35"/>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6"/>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t>What actions are needed to support Social Emotional Health?</a:t>
            </a:r>
            <a:endParaRPr b="1"/>
          </a:p>
        </p:txBody>
      </p:sp>
      <p:sp>
        <p:nvSpPr>
          <p:cNvPr id="251" name="Google Shape;251;p36"/>
          <p:cNvSpPr txBox="1">
            <a:spLocks noGrp="1"/>
          </p:cNvSpPr>
          <p:nvPr>
            <p:ph type="body" idx="1"/>
          </p:nvPr>
        </p:nvSpPr>
        <p:spPr>
          <a:xfrm>
            <a:off x="729450" y="1060075"/>
            <a:ext cx="7688700" cy="2594100"/>
          </a:xfrm>
          <a:prstGeom prst="rect">
            <a:avLst/>
          </a:prstGeom>
        </p:spPr>
        <p:txBody>
          <a:bodyPr spcFirstLastPara="1" wrap="square" lIns="91425" tIns="91425" rIns="91425" bIns="91425" anchor="ctr" anchorCtr="0">
            <a:noAutofit/>
          </a:bodyPr>
          <a:lstStyle/>
          <a:p>
            <a:pPr marL="457200" lvl="0" indent="0" algn="l" rtl="0">
              <a:spcBef>
                <a:spcPts val="0"/>
              </a:spcBef>
              <a:spcAft>
                <a:spcPts val="0"/>
              </a:spcAft>
              <a:buNone/>
            </a:pPr>
            <a:endParaRPr/>
          </a:p>
          <a:p>
            <a:pPr marL="0" lvl="0" indent="0" algn="l" rtl="0">
              <a:spcBef>
                <a:spcPts val="0"/>
              </a:spcBef>
              <a:spcAft>
                <a:spcPts val="0"/>
              </a:spcAft>
              <a:buNone/>
            </a:pPr>
            <a:endParaRPr/>
          </a:p>
        </p:txBody>
      </p:sp>
      <p:graphicFrame>
        <p:nvGraphicFramePr>
          <p:cNvPr id="252" name="Google Shape;252;p36"/>
          <p:cNvGraphicFramePr/>
          <p:nvPr/>
        </p:nvGraphicFramePr>
        <p:xfrm>
          <a:off x="280725" y="754275"/>
          <a:ext cx="3000000" cy="3000000"/>
        </p:xfrm>
        <a:graphic>
          <a:graphicData uri="http://schemas.openxmlformats.org/drawingml/2006/table">
            <a:tbl>
              <a:tblPr>
                <a:noFill/>
                <a:tableStyleId>{CFABFAD4-D5DB-4748-AE99-DD6C72CEAC03}</a:tableStyleId>
              </a:tblPr>
              <a:tblGrid>
                <a:gridCol w="2850250">
                  <a:extLst>
                    <a:ext uri="{9D8B030D-6E8A-4147-A177-3AD203B41FA5}">
                      <a16:colId xmlns:a16="http://schemas.microsoft.com/office/drawing/2014/main" val="20000"/>
                    </a:ext>
                  </a:extLst>
                </a:gridCol>
                <a:gridCol w="2764000">
                  <a:extLst>
                    <a:ext uri="{9D8B030D-6E8A-4147-A177-3AD203B41FA5}">
                      <a16:colId xmlns:a16="http://schemas.microsoft.com/office/drawing/2014/main" val="20001"/>
                    </a:ext>
                  </a:extLst>
                </a:gridCol>
                <a:gridCol w="2968300">
                  <a:extLst>
                    <a:ext uri="{9D8B030D-6E8A-4147-A177-3AD203B41FA5}">
                      <a16:colId xmlns:a16="http://schemas.microsoft.com/office/drawing/2014/main" val="20002"/>
                    </a:ext>
                  </a:extLst>
                </a:gridCol>
              </a:tblGrid>
              <a:tr h="527400">
                <a:tc>
                  <a:txBody>
                    <a:bodyPr/>
                    <a:lstStyle/>
                    <a:p>
                      <a:pPr marL="0" lvl="0" indent="0" algn="ctr" rtl="0">
                        <a:spcBef>
                          <a:spcPts val="0"/>
                        </a:spcBef>
                        <a:spcAft>
                          <a:spcPts val="0"/>
                        </a:spcAft>
                        <a:buNone/>
                      </a:pPr>
                      <a:r>
                        <a:rPr lang="en" b="1">
                          <a:solidFill>
                            <a:schemeClr val="dk1"/>
                          </a:solidFill>
                          <a:latin typeface="Raleway"/>
                          <a:ea typeface="Raleway"/>
                          <a:cs typeface="Raleway"/>
                          <a:sym typeface="Raleway"/>
                        </a:rPr>
                        <a:t>Students </a:t>
                      </a:r>
                      <a:endParaRPr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chemeClr val="dk1"/>
                          </a:solidFill>
                          <a:latin typeface="Raleway"/>
                          <a:ea typeface="Raleway"/>
                          <a:cs typeface="Raleway"/>
                          <a:sym typeface="Raleway"/>
                        </a:rPr>
                        <a:t>Families </a:t>
                      </a:r>
                      <a:endParaRPr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chemeClr val="dk1"/>
                          </a:solidFill>
                          <a:latin typeface="Raleway"/>
                          <a:ea typeface="Raleway"/>
                          <a:cs typeface="Raleway"/>
                          <a:sym typeface="Raleway"/>
                        </a:rPr>
                        <a:t>Staff </a:t>
                      </a:r>
                      <a:endParaRPr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165275">
                <a:tc>
                  <a:txBody>
                    <a:bodyPr/>
                    <a:lstStyle/>
                    <a:p>
                      <a:pPr marL="0" lvl="0" indent="0" algn="ctr" rtl="0">
                        <a:spcBef>
                          <a:spcPts val="0"/>
                        </a:spcBef>
                        <a:spcAft>
                          <a:spcPts val="0"/>
                        </a:spcAft>
                        <a:buNone/>
                      </a:pPr>
                      <a:r>
                        <a:rPr lang="en">
                          <a:solidFill>
                            <a:schemeClr val="dk1"/>
                          </a:solidFill>
                          <a:latin typeface="Raleway"/>
                          <a:ea typeface="Raleway"/>
                          <a:cs typeface="Raleway"/>
                          <a:sym typeface="Raleway"/>
                        </a:rPr>
                        <a:t>All SRVUSD students will take a wellness check survey</a:t>
                      </a:r>
                      <a:endParaRPr>
                        <a:solidFill>
                          <a:schemeClr val="dk1"/>
                        </a:solidFill>
                        <a:latin typeface="Raleway"/>
                        <a:ea typeface="Raleway"/>
                        <a:cs typeface="Raleway"/>
                        <a:sym typeface="Raleway"/>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2">
                  <a:txBody>
                    <a:bodyPr/>
                    <a:lstStyle/>
                    <a:p>
                      <a:pPr marL="0" lvl="0" indent="0" algn="ctr" rtl="0">
                        <a:spcBef>
                          <a:spcPts val="0"/>
                        </a:spcBef>
                        <a:spcAft>
                          <a:spcPts val="0"/>
                        </a:spcAft>
                        <a:buNone/>
                      </a:pPr>
                      <a:r>
                        <a:rPr lang="en">
                          <a:solidFill>
                            <a:schemeClr val="dk1"/>
                          </a:solidFill>
                          <a:latin typeface="Raleway"/>
                          <a:ea typeface="Raleway"/>
                          <a:cs typeface="Raleway"/>
                          <a:sym typeface="Raleway"/>
                        </a:rPr>
                        <a:t>Mental Health and Wellness Resources shared on SRVUSD and school site websites</a:t>
                      </a:r>
                      <a:endParaRPr>
                        <a:solidFill>
                          <a:schemeClr val="dk1"/>
                        </a:solidFill>
                        <a:latin typeface="Raleway"/>
                        <a:ea typeface="Raleway"/>
                        <a:cs typeface="Raleway"/>
                        <a:sym typeface="Raleway"/>
                      </a:endParaRPr>
                    </a:p>
                  </a:txBody>
                  <a:tcPr marL="91425" marR="91425" marT="91425" marB="914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00000"/>
                        </a:lnSpc>
                        <a:spcBef>
                          <a:spcPts val="0"/>
                        </a:spcBef>
                        <a:spcAft>
                          <a:spcPts val="1600"/>
                        </a:spcAft>
                        <a:buNone/>
                      </a:pPr>
                      <a:r>
                        <a:rPr lang="en">
                          <a:solidFill>
                            <a:schemeClr val="dk1"/>
                          </a:solidFill>
                          <a:latin typeface="Raleway"/>
                          <a:ea typeface="Raleway"/>
                          <a:cs typeface="Raleway"/>
                          <a:sym typeface="Raleway"/>
                        </a:rPr>
                        <a:t>Professional development regarding reinforcing student connections</a:t>
                      </a:r>
                      <a:endParaRPr>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834850">
                <a:tc>
                  <a:txBody>
                    <a:bodyPr/>
                    <a:lstStyle/>
                    <a:p>
                      <a:pPr marL="0" lvl="0" indent="0" algn="ctr" rtl="0">
                        <a:spcBef>
                          <a:spcPts val="0"/>
                        </a:spcBef>
                        <a:spcAft>
                          <a:spcPts val="0"/>
                        </a:spcAft>
                        <a:buNone/>
                      </a:pPr>
                      <a:r>
                        <a:rPr lang="en">
                          <a:solidFill>
                            <a:schemeClr val="dk1"/>
                          </a:solidFill>
                          <a:latin typeface="Raleway"/>
                          <a:ea typeface="Raleway"/>
                          <a:cs typeface="Raleway"/>
                          <a:sym typeface="Raleway"/>
                        </a:rPr>
                        <a:t>Additional group workshops and counseling groups to address anxiety and stress </a:t>
                      </a:r>
                      <a:endParaRPr>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vMerge="1">
                  <a:txBody>
                    <a:bodyPr/>
                    <a:lstStyle/>
                    <a:p>
                      <a:endParaRPr lang="en-US"/>
                    </a:p>
                  </a:txBody>
                  <a:tcPr/>
                </a:tc>
                <a:tc>
                  <a:txBody>
                    <a:bodyPr/>
                    <a:lstStyle/>
                    <a:p>
                      <a:pPr marL="0" lvl="0" indent="0" algn="ctr" rtl="0">
                        <a:lnSpc>
                          <a:spcPct val="100000"/>
                        </a:lnSpc>
                        <a:spcBef>
                          <a:spcPts val="0"/>
                        </a:spcBef>
                        <a:spcAft>
                          <a:spcPts val="0"/>
                        </a:spcAft>
                        <a:buNone/>
                      </a:pPr>
                      <a:r>
                        <a:rPr lang="en">
                          <a:latin typeface="Raleway"/>
                          <a:ea typeface="Raleway"/>
                          <a:cs typeface="Raleway"/>
                          <a:sym typeface="Raleway"/>
                        </a:rPr>
                        <a:t>District Collaborative Teams</a:t>
                      </a:r>
                      <a:endParaRPr>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53" name="Google Shape;253;p36"/>
          <p:cNvSpPr txBox="1"/>
          <p:nvPr/>
        </p:nvSpPr>
        <p:spPr>
          <a:xfrm>
            <a:off x="253200" y="176650"/>
            <a:ext cx="8663700" cy="50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Raleway"/>
                <a:ea typeface="Raleway"/>
                <a:cs typeface="Raleway"/>
                <a:sym typeface="Raleway"/>
              </a:rPr>
              <a:t>Social Emotional Health Actions:  January 2021 </a:t>
            </a:r>
            <a:r>
              <a:rPr lang="en" sz="1800" b="1">
                <a:solidFill>
                  <a:schemeClr val="dk2"/>
                </a:solidFill>
                <a:latin typeface="Raleway"/>
                <a:ea typeface="Raleway"/>
                <a:cs typeface="Raleway"/>
                <a:sym typeface="Raleway"/>
              </a:rPr>
              <a:t>  </a:t>
            </a:r>
            <a:r>
              <a:rPr lang="en" sz="2600" b="1">
                <a:solidFill>
                  <a:schemeClr val="dk2"/>
                </a:solidFill>
                <a:latin typeface="Raleway"/>
                <a:ea typeface="Raleway"/>
                <a:cs typeface="Raleway"/>
                <a:sym typeface="Raleway"/>
              </a:rPr>
              <a:t> </a:t>
            </a:r>
            <a:endParaRPr sz="2600" b="1">
              <a:solidFill>
                <a:schemeClr val="dk2"/>
              </a:solidFill>
              <a:latin typeface="Raleway"/>
              <a:ea typeface="Raleway"/>
              <a:cs typeface="Raleway"/>
              <a:sym typeface="Raleway"/>
            </a:endParaRPr>
          </a:p>
          <a:p>
            <a:pPr marL="0" lvl="0" indent="0" algn="ctr" rtl="0">
              <a:spcBef>
                <a:spcPts val="0"/>
              </a:spcBef>
              <a:spcAft>
                <a:spcPts val="0"/>
              </a:spcAft>
              <a:buNone/>
            </a:pPr>
            <a:endParaRPr sz="2600" b="1">
              <a:solidFill>
                <a:schemeClr val="dk2"/>
              </a:solidFill>
              <a:latin typeface="Raleway"/>
              <a:ea typeface="Raleway"/>
              <a:cs typeface="Raleway"/>
              <a:sym typeface="Raleway"/>
            </a:endParaRPr>
          </a:p>
          <a:p>
            <a:pPr marL="0" lvl="0" indent="0" algn="ctr" rtl="0">
              <a:spcBef>
                <a:spcPts val="0"/>
              </a:spcBef>
              <a:spcAft>
                <a:spcPts val="0"/>
              </a:spcAft>
              <a:buNone/>
            </a:pPr>
            <a:endParaRPr sz="2600" b="1">
              <a:solidFill>
                <a:schemeClr val="dk2"/>
              </a:solidFill>
              <a:latin typeface="Raleway"/>
              <a:ea typeface="Raleway"/>
              <a:cs typeface="Raleway"/>
              <a:sym typeface="Raleway"/>
            </a:endParaRPr>
          </a:p>
        </p:txBody>
      </p:sp>
      <p:pic>
        <p:nvPicPr>
          <p:cNvPr id="254" name="Google Shape;254;p36"/>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7"/>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t>What actions are needed to support Social Emotional Health?</a:t>
            </a:r>
            <a:endParaRPr b="1"/>
          </a:p>
        </p:txBody>
      </p:sp>
      <p:graphicFrame>
        <p:nvGraphicFramePr>
          <p:cNvPr id="260" name="Google Shape;260;p37"/>
          <p:cNvGraphicFramePr/>
          <p:nvPr/>
        </p:nvGraphicFramePr>
        <p:xfrm>
          <a:off x="280725" y="1131975"/>
          <a:ext cx="3000000" cy="3000000"/>
        </p:xfrm>
        <a:graphic>
          <a:graphicData uri="http://schemas.openxmlformats.org/drawingml/2006/table">
            <a:tbl>
              <a:tblPr>
                <a:noFill/>
                <a:tableStyleId>{CFABFAD4-D5DB-4748-AE99-DD6C72CEAC03}</a:tableStyleId>
              </a:tblPr>
              <a:tblGrid>
                <a:gridCol w="2971125">
                  <a:extLst>
                    <a:ext uri="{9D8B030D-6E8A-4147-A177-3AD203B41FA5}">
                      <a16:colId xmlns:a16="http://schemas.microsoft.com/office/drawing/2014/main" val="20000"/>
                    </a:ext>
                  </a:extLst>
                </a:gridCol>
                <a:gridCol w="2750575">
                  <a:extLst>
                    <a:ext uri="{9D8B030D-6E8A-4147-A177-3AD203B41FA5}">
                      <a16:colId xmlns:a16="http://schemas.microsoft.com/office/drawing/2014/main" val="20001"/>
                    </a:ext>
                  </a:extLst>
                </a:gridCol>
                <a:gridCol w="2860850">
                  <a:extLst>
                    <a:ext uri="{9D8B030D-6E8A-4147-A177-3AD203B41FA5}">
                      <a16:colId xmlns:a16="http://schemas.microsoft.com/office/drawing/2014/main" val="20002"/>
                    </a:ext>
                  </a:extLst>
                </a:gridCol>
              </a:tblGrid>
              <a:tr h="685150">
                <a:tc>
                  <a:txBody>
                    <a:bodyPr/>
                    <a:lstStyle/>
                    <a:p>
                      <a:pPr marL="0" lvl="0" indent="0" algn="ctr" rtl="0">
                        <a:spcBef>
                          <a:spcPts val="0"/>
                        </a:spcBef>
                        <a:spcAft>
                          <a:spcPts val="0"/>
                        </a:spcAft>
                        <a:buNone/>
                      </a:pPr>
                      <a:r>
                        <a:rPr lang="en" b="1">
                          <a:solidFill>
                            <a:schemeClr val="dk1"/>
                          </a:solidFill>
                          <a:latin typeface="Raleway"/>
                          <a:ea typeface="Raleway"/>
                          <a:cs typeface="Raleway"/>
                          <a:sym typeface="Raleway"/>
                        </a:rPr>
                        <a:t>Students </a:t>
                      </a:r>
                      <a:endParaRPr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chemeClr val="dk1"/>
                          </a:solidFill>
                          <a:latin typeface="Raleway"/>
                          <a:ea typeface="Raleway"/>
                          <a:cs typeface="Raleway"/>
                          <a:sym typeface="Raleway"/>
                        </a:rPr>
                        <a:t>Families </a:t>
                      </a:r>
                      <a:endParaRPr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chemeClr val="dk1"/>
                          </a:solidFill>
                          <a:latin typeface="Raleway"/>
                          <a:ea typeface="Raleway"/>
                          <a:cs typeface="Raleway"/>
                          <a:sym typeface="Raleway"/>
                        </a:rPr>
                        <a:t>Staff </a:t>
                      </a:r>
                      <a:endParaRPr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58850">
                <a:tc>
                  <a:txBody>
                    <a:bodyPr/>
                    <a:lstStyle/>
                    <a:p>
                      <a:pPr marL="0" lvl="0" indent="0" algn="ctr" rtl="0">
                        <a:spcBef>
                          <a:spcPts val="0"/>
                        </a:spcBef>
                        <a:spcAft>
                          <a:spcPts val="0"/>
                        </a:spcAft>
                        <a:buNone/>
                      </a:pPr>
                      <a:r>
                        <a:rPr lang="en">
                          <a:solidFill>
                            <a:schemeClr val="dk1"/>
                          </a:solidFill>
                          <a:latin typeface="Raleway"/>
                          <a:ea typeface="Raleway"/>
                          <a:cs typeface="Raleway"/>
                          <a:sym typeface="Raleway"/>
                        </a:rPr>
                        <a:t>Secondary and Elementary virtual Wellness Days for both remote and hybrid students</a:t>
                      </a:r>
                      <a:endParaRPr>
                        <a:solidFill>
                          <a:schemeClr val="dk1"/>
                        </a:solidFill>
                        <a:latin typeface="Raleway"/>
                        <a:ea typeface="Raleway"/>
                        <a:cs typeface="Raleway"/>
                        <a:sym typeface="Raleway"/>
                      </a:endParaRPr>
                    </a:p>
                    <a:p>
                      <a:pPr marL="0" lvl="0" indent="0" algn="l" rtl="0">
                        <a:spcBef>
                          <a:spcPts val="0"/>
                        </a:spcBef>
                        <a:spcAft>
                          <a:spcPts val="0"/>
                        </a:spcAft>
                        <a:buNone/>
                      </a:pPr>
                      <a:endParaRPr>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rowSpan="3">
                  <a:txBody>
                    <a:bodyPr/>
                    <a:lstStyle/>
                    <a:p>
                      <a:pPr marL="0" lvl="0" indent="0" algn="ctr" rtl="0">
                        <a:spcBef>
                          <a:spcPts val="0"/>
                        </a:spcBef>
                        <a:spcAft>
                          <a:spcPts val="0"/>
                        </a:spcAft>
                        <a:buNone/>
                      </a:pPr>
                      <a:endParaRPr>
                        <a:solidFill>
                          <a:schemeClr val="dk1"/>
                        </a:solidFill>
                        <a:latin typeface="Raleway"/>
                        <a:ea typeface="Raleway"/>
                        <a:cs typeface="Raleway"/>
                        <a:sym typeface="Raleway"/>
                      </a:endParaRPr>
                    </a:p>
                    <a:p>
                      <a:pPr marL="0" lvl="0" indent="0" algn="ctr" rtl="0">
                        <a:spcBef>
                          <a:spcPts val="0"/>
                        </a:spcBef>
                        <a:spcAft>
                          <a:spcPts val="0"/>
                        </a:spcAft>
                        <a:buNone/>
                      </a:pPr>
                      <a:r>
                        <a:rPr lang="en">
                          <a:solidFill>
                            <a:schemeClr val="dk1"/>
                          </a:solidFill>
                          <a:latin typeface="Raleway"/>
                          <a:ea typeface="Raleway"/>
                          <a:cs typeface="Raleway"/>
                          <a:sym typeface="Raleway"/>
                        </a:rPr>
                        <a:t>Workshops regarding addressing student stress, depression, and anxiety</a:t>
                      </a:r>
                      <a:endParaRPr>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dk1"/>
                          </a:solidFill>
                          <a:latin typeface="Raleway"/>
                          <a:ea typeface="Raleway"/>
                          <a:cs typeface="Raleway"/>
                          <a:sym typeface="Raleway"/>
                        </a:rPr>
                        <a:t>SEL Staff training series </a:t>
                      </a:r>
                      <a:endParaRPr>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58850">
                <a:tc rowSpan="2">
                  <a:txBody>
                    <a:bodyPr/>
                    <a:lstStyle/>
                    <a:p>
                      <a:pPr marL="0" lvl="0" indent="0" algn="ctr" rtl="0">
                        <a:spcBef>
                          <a:spcPts val="0"/>
                        </a:spcBef>
                        <a:spcAft>
                          <a:spcPts val="0"/>
                        </a:spcAft>
                        <a:buNone/>
                      </a:pPr>
                      <a:r>
                        <a:rPr lang="en">
                          <a:solidFill>
                            <a:schemeClr val="dk1"/>
                          </a:solidFill>
                          <a:latin typeface="Raleway"/>
                          <a:ea typeface="Raleway"/>
                          <a:cs typeface="Raleway"/>
                          <a:sym typeface="Raleway"/>
                        </a:rPr>
                        <a:t>Continue Districtwide</a:t>
                      </a:r>
                      <a:endParaRPr>
                        <a:solidFill>
                          <a:schemeClr val="dk1"/>
                        </a:solidFill>
                        <a:latin typeface="Raleway"/>
                        <a:ea typeface="Raleway"/>
                        <a:cs typeface="Raleway"/>
                        <a:sym typeface="Raleway"/>
                      </a:endParaRPr>
                    </a:p>
                    <a:p>
                      <a:pPr marL="0" lvl="0" indent="0" algn="ctr" rtl="0">
                        <a:spcBef>
                          <a:spcPts val="0"/>
                        </a:spcBef>
                        <a:spcAft>
                          <a:spcPts val="0"/>
                        </a:spcAft>
                        <a:buNone/>
                      </a:pPr>
                      <a:r>
                        <a:rPr lang="en">
                          <a:solidFill>
                            <a:schemeClr val="dk1"/>
                          </a:solidFill>
                          <a:latin typeface="Raleway"/>
                          <a:ea typeface="Raleway"/>
                          <a:cs typeface="Raleway"/>
                          <a:sym typeface="Raleway"/>
                        </a:rPr>
                        <a:t>wellness check-in surveys  </a:t>
                      </a:r>
                      <a:endParaRPr>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vMerge="1">
                  <a:txBody>
                    <a:bodyPr/>
                    <a:lstStyle/>
                    <a:p>
                      <a:endParaRPr lang="en-US"/>
                    </a:p>
                  </a:txBody>
                  <a:tcPr/>
                </a:tc>
                <a:tc rowSpan="2">
                  <a:txBody>
                    <a:bodyPr/>
                    <a:lstStyle/>
                    <a:p>
                      <a:pPr marL="0" lvl="0" indent="0" algn="ctr" rtl="0">
                        <a:spcBef>
                          <a:spcPts val="0"/>
                        </a:spcBef>
                        <a:spcAft>
                          <a:spcPts val="0"/>
                        </a:spcAft>
                        <a:buNone/>
                      </a:pPr>
                      <a:r>
                        <a:rPr lang="en">
                          <a:solidFill>
                            <a:schemeClr val="dk1"/>
                          </a:solidFill>
                          <a:latin typeface="Raleway"/>
                          <a:ea typeface="Raleway"/>
                          <a:cs typeface="Raleway"/>
                          <a:sym typeface="Raleway"/>
                        </a:rPr>
                        <a:t>Opportunities for staff mindfulness activities</a:t>
                      </a:r>
                      <a:endParaRPr>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76875">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bl>
          </a:graphicData>
        </a:graphic>
      </p:graphicFrame>
      <p:sp>
        <p:nvSpPr>
          <p:cNvPr id="261" name="Google Shape;261;p37"/>
          <p:cNvSpPr txBox="1"/>
          <p:nvPr/>
        </p:nvSpPr>
        <p:spPr>
          <a:xfrm>
            <a:off x="308250" y="528625"/>
            <a:ext cx="8527500" cy="88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Raleway"/>
                <a:ea typeface="Raleway"/>
                <a:cs typeface="Raleway"/>
                <a:sym typeface="Raleway"/>
              </a:rPr>
              <a:t>Social Emotional Health Actions:  February 2021</a:t>
            </a:r>
            <a:r>
              <a:rPr lang="en" sz="2600" b="1">
                <a:solidFill>
                  <a:schemeClr val="dk2"/>
                </a:solidFill>
                <a:latin typeface="Raleway"/>
                <a:ea typeface="Raleway"/>
                <a:cs typeface="Raleway"/>
                <a:sym typeface="Raleway"/>
              </a:rPr>
              <a:t>  </a:t>
            </a:r>
            <a:endParaRPr sz="2600" b="1">
              <a:solidFill>
                <a:schemeClr val="dk2"/>
              </a:solidFill>
              <a:latin typeface="Raleway"/>
              <a:ea typeface="Raleway"/>
              <a:cs typeface="Raleway"/>
              <a:sym typeface="Raleway"/>
            </a:endParaRPr>
          </a:p>
        </p:txBody>
      </p:sp>
      <p:pic>
        <p:nvPicPr>
          <p:cNvPr id="262" name="Google Shape;262;p37"/>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266"/>
        <p:cNvGrpSpPr/>
        <p:nvPr/>
      </p:nvGrpSpPr>
      <p:grpSpPr>
        <a:xfrm>
          <a:off x="0" y="0"/>
          <a:ext cx="0" cy="0"/>
          <a:chOff x="0" y="0"/>
          <a:chExt cx="0" cy="0"/>
        </a:xfrm>
      </p:grpSpPr>
      <p:sp>
        <p:nvSpPr>
          <p:cNvPr id="267" name="Google Shape;267;p38"/>
          <p:cNvSpPr txBox="1">
            <a:spLocks noGrp="1"/>
          </p:cNvSpPr>
          <p:nvPr>
            <p:ph type="title"/>
          </p:nvPr>
        </p:nvSpPr>
        <p:spPr>
          <a:xfrm>
            <a:off x="6607700" y="215700"/>
            <a:ext cx="2761500" cy="462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0" b="1">
                <a:solidFill>
                  <a:srgbClr val="0B5394"/>
                </a:solidFill>
              </a:rPr>
              <a:t>?</a:t>
            </a:r>
            <a:endParaRPr sz="40000">
              <a:solidFill>
                <a:srgbClr val="0B5394"/>
              </a:solidFill>
            </a:endParaRPr>
          </a:p>
        </p:txBody>
      </p:sp>
      <p:sp>
        <p:nvSpPr>
          <p:cNvPr id="268" name="Google Shape;268;p38"/>
          <p:cNvSpPr txBox="1">
            <a:spLocks noGrp="1"/>
          </p:cNvSpPr>
          <p:nvPr>
            <p:ph type="title"/>
          </p:nvPr>
        </p:nvSpPr>
        <p:spPr>
          <a:xfrm>
            <a:off x="311675" y="1032850"/>
            <a:ext cx="8067600" cy="3312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400" b="1">
                <a:solidFill>
                  <a:srgbClr val="FFFFFF"/>
                </a:solidFill>
              </a:rPr>
              <a:t>How will we monitor </a:t>
            </a:r>
            <a:r>
              <a:rPr lang="en" sz="3400" b="1">
                <a:solidFill>
                  <a:srgbClr val="93C47D"/>
                </a:solidFill>
              </a:rPr>
              <a:t>Social Emotional Health</a:t>
            </a:r>
            <a:r>
              <a:rPr lang="en" sz="3400" b="1">
                <a:solidFill>
                  <a:srgbClr val="FFFFFF"/>
                </a:solidFill>
              </a:rPr>
              <a:t> long-term?</a:t>
            </a:r>
            <a:endParaRPr sz="3400" b="1">
              <a:solidFill>
                <a:srgbClr val="FFFFFF"/>
              </a:solidFill>
            </a:endParaRPr>
          </a:p>
          <a:p>
            <a:pPr marL="0" lvl="0" indent="0" algn="l" rtl="0">
              <a:spcBef>
                <a:spcPts val="0"/>
              </a:spcBef>
              <a:spcAft>
                <a:spcPts val="0"/>
              </a:spcAft>
              <a:buNone/>
            </a:pPr>
            <a:endParaRPr sz="2300">
              <a:solidFill>
                <a:srgbClr val="FFFFFF"/>
              </a:solidFill>
            </a:endParaRPr>
          </a:p>
          <a:p>
            <a:pPr marL="457200" lvl="0" indent="-368300" algn="l" rtl="0">
              <a:spcBef>
                <a:spcPts val="0"/>
              </a:spcBef>
              <a:spcAft>
                <a:spcPts val="0"/>
              </a:spcAft>
              <a:buClr>
                <a:srgbClr val="FFFFFF"/>
              </a:buClr>
              <a:buSzPts val="2200"/>
              <a:buChar char="●"/>
            </a:pPr>
            <a:r>
              <a:rPr lang="en" sz="2200">
                <a:solidFill>
                  <a:srgbClr val="FFFFFF"/>
                </a:solidFill>
              </a:rPr>
              <a:t>Districtwide LCAP presentation - Revisiting Resources in the LCAP</a:t>
            </a:r>
            <a:endParaRPr sz="2200">
              <a:solidFill>
                <a:srgbClr val="FFFFFF"/>
              </a:solidFill>
            </a:endParaRPr>
          </a:p>
          <a:p>
            <a:pPr marL="457200" lvl="0" indent="-368300" algn="l" rtl="0">
              <a:spcBef>
                <a:spcPts val="0"/>
              </a:spcBef>
              <a:spcAft>
                <a:spcPts val="0"/>
              </a:spcAft>
              <a:buClr>
                <a:srgbClr val="FFFFFF"/>
              </a:buClr>
              <a:buSzPts val="2200"/>
              <a:buChar char="●"/>
            </a:pPr>
            <a:r>
              <a:rPr lang="en" sz="2200">
                <a:solidFill>
                  <a:srgbClr val="FFFFFF"/>
                </a:solidFill>
              </a:rPr>
              <a:t>Surveys of all SRVUSD students around well-being </a:t>
            </a:r>
            <a:endParaRPr sz="2200">
              <a:solidFill>
                <a:srgbClr val="FFFFFF"/>
              </a:solidFill>
            </a:endParaRPr>
          </a:p>
          <a:p>
            <a:pPr marL="457200" lvl="0" indent="-368300" algn="l" rtl="0">
              <a:spcBef>
                <a:spcPts val="0"/>
              </a:spcBef>
              <a:spcAft>
                <a:spcPts val="0"/>
              </a:spcAft>
              <a:buClr>
                <a:srgbClr val="FFFFFF"/>
              </a:buClr>
              <a:buSzPts val="2200"/>
              <a:buChar char="●"/>
            </a:pPr>
            <a:r>
              <a:rPr lang="en" sz="2200">
                <a:solidFill>
                  <a:srgbClr val="FFFFFF"/>
                </a:solidFill>
              </a:rPr>
              <a:t>Consistent tracking of SEH data throughout SRVUSD</a:t>
            </a:r>
            <a:endParaRPr sz="2200">
              <a:solidFill>
                <a:srgbClr val="FFFFFF"/>
              </a:solidFill>
            </a:endParaRPr>
          </a:p>
        </p:txBody>
      </p:sp>
      <p:pic>
        <p:nvPicPr>
          <p:cNvPr id="269" name="Google Shape;269;p38"/>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273"/>
        <p:cNvGrpSpPr/>
        <p:nvPr/>
      </p:nvGrpSpPr>
      <p:grpSpPr>
        <a:xfrm>
          <a:off x="0" y="0"/>
          <a:ext cx="0" cy="0"/>
          <a:chOff x="0" y="0"/>
          <a:chExt cx="0" cy="0"/>
        </a:xfrm>
      </p:grpSpPr>
      <p:sp>
        <p:nvSpPr>
          <p:cNvPr id="274" name="Google Shape;274;p39"/>
          <p:cNvSpPr txBox="1">
            <a:spLocks noGrp="1"/>
          </p:cNvSpPr>
          <p:nvPr>
            <p:ph type="title"/>
          </p:nvPr>
        </p:nvSpPr>
        <p:spPr>
          <a:xfrm>
            <a:off x="6607700" y="215700"/>
            <a:ext cx="2761500" cy="462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0" b="1">
                <a:solidFill>
                  <a:srgbClr val="0B5394"/>
                </a:solidFill>
              </a:rPr>
              <a:t>?</a:t>
            </a:r>
            <a:endParaRPr sz="40000">
              <a:solidFill>
                <a:srgbClr val="0B5394"/>
              </a:solidFill>
            </a:endParaRPr>
          </a:p>
        </p:txBody>
      </p:sp>
      <p:sp>
        <p:nvSpPr>
          <p:cNvPr id="275" name="Google Shape;275;p39"/>
          <p:cNvSpPr txBox="1">
            <a:spLocks noGrp="1"/>
          </p:cNvSpPr>
          <p:nvPr>
            <p:ph type="title"/>
          </p:nvPr>
        </p:nvSpPr>
        <p:spPr>
          <a:xfrm>
            <a:off x="311675" y="1032850"/>
            <a:ext cx="8067600" cy="3312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400" b="1">
                <a:solidFill>
                  <a:srgbClr val="FFFFFF"/>
                </a:solidFill>
              </a:rPr>
              <a:t>What are the </a:t>
            </a:r>
            <a:r>
              <a:rPr lang="en" sz="3400" b="1">
                <a:solidFill>
                  <a:srgbClr val="93C47D"/>
                </a:solidFill>
              </a:rPr>
              <a:t>District’s Learning Loss Intervention outcomes</a:t>
            </a:r>
            <a:r>
              <a:rPr lang="en" sz="3400" b="1">
                <a:solidFill>
                  <a:srgbClr val="FFFFFF"/>
                </a:solidFill>
              </a:rPr>
              <a:t>?</a:t>
            </a:r>
            <a:endParaRPr sz="3400" b="1">
              <a:solidFill>
                <a:srgbClr val="FFFFFF"/>
              </a:solidFill>
            </a:endParaRPr>
          </a:p>
          <a:p>
            <a:pPr marL="0" lvl="0" indent="0" algn="l" rtl="0">
              <a:spcBef>
                <a:spcPts val="0"/>
              </a:spcBef>
              <a:spcAft>
                <a:spcPts val="0"/>
              </a:spcAft>
              <a:buNone/>
            </a:pPr>
            <a:endParaRPr sz="2300">
              <a:solidFill>
                <a:srgbClr val="FFFFFF"/>
              </a:solidFill>
            </a:endParaRPr>
          </a:p>
          <a:p>
            <a:pPr marL="457200" lvl="0" indent="-368300" algn="l" rtl="0">
              <a:spcBef>
                <a:spcPts val="0"/>
              </a:spcBef>
              <a:spcAft>
                <a:spcPts val="0"/>
              </a:spcAft>
              <a:buClr>
                <a:srgbClr val="FFFFFF"/>
              </a:buClr>
              <a:buSzPts val="2200"/>
              <a:buChar char="●"/>
            </a:pPr>
            <a:r>
              <a:rPr lang="en" sz="2200">
                <a:solidFill>
                  <a:srgbClr val="FFFFFF"/>
                </a:solidFill>
              </a:rPr>
              <a:t>Ensure every student is at grade level standard, regardless of learning environment </a:t>
            </a:r>
            <a:endParaRPr sz="2200">
              <a:solidFill>
                <a:srgbClr val="FFFFFF"/>
              </a:solidFill>
            </a:endParaRPr>
          </a:p>
          <a:p>
            <a:pPr marL="457200" lvl="0" indent="-368300" algn="l" rtl="0">
              <a:spcBef>
                <a:spcPts val="0"/>
              </a:spcBef>
              <a:spcAft>
                <a:spcPts val="0"/>
              </a:spcAft>
              <a:buClr>
                <a:srgbClr val="FFFFFF"/>
              </a:buClr>
              <a:buSzPts val="2200"/>
              <a:buChar char="●"/>
            </a:pPr>
            <a:r>
              <a:rPr lang="en" sz="2200">
                <a:solidFill>
                  <a:srgbClr val="FFFFFF"/>
                </a:solidFill>
              </a:rPr>
              <a:t>Continue support for site specific interventions</a:t>
            </a:r>
            <a:endParaRPr sz="2200">
              <a:solidFill>
                <a:srgbClr val="FFFFFF"/>
              </a:solidFill>
            </a:endParaRPr>
          </a:p>
          <a:p>
            <a:pPr marL="457200" lvl="0" indent="0" algn="l" rtl="0">
              <a:spcBef>
                <a:spcPts val="0"/>
              </a:spcBef>
              <a:spcAft>
                <a:spcPts val="0"/>
              </a:spcAft>
              <a:buNone/>
            </a:pPr>
            <a:r>
              <a:rPr lang="en" sz="2200">
                <a:solidFill>
                  <a:srgbClr val="FFFFFF"/>
                </a:solidFill>
              </a:rPr>
              <a:t>systemwide </a:t>
            </a:r>
            <a:endParaRPr sz="2200">
              <a:solidFill>
                <a:srgbClr val="FFFFFF"/>
              </a:solidFill>
            </a:endParaRPr>
          </a:p>
          <a:p>
            <a:pPr marL="457200" lvl="0" indent="-368300" algn="l" rtl="0">
              <a:spcBef>
                <a:spcPts val="0"/>
              </a:spcBef>
              <a:spcAft>
                <a:spcPts val="0"/>
              </a:spcAft>
              <a:buClr>
                <a:srgbClr val="FFFFFF"/>
              </a:buClr>
              <a:buSzPts val="2200"/>
              <a:buChar char="●"/>
            </a:pPr>
            <a:r>
              <a:rPr lang="en" sz="2200">
                <a:solidFill>
                  <a:srgbClr val="FFFFFF"/>
                </a:solidFill>
              </a:rPr>
              <a:t>Response to intervention supports</a:t>
            </a:r>
            <a:endParaRPr sz="2200">
              <a:solidFill>
                <a:srgbClr val="FFFFFF"/>
              </a:solidFill>
            </a:endParaRPr>
          </a:p>
        </p:txBody>
      </p:sp>
      <p:pic>
        <p:nvPicPr>
          <p:cNvPr id="276" name="Google Shape;276;p39"/>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graphicFrame>
        <p:nvGraphicFramePr>
          <p:cNvPr id="281" name="Google Shape;281;p40"/>
          <p:cNvGraphicFramePr/>
          <p:nvPr/>
        </p:nvGraphicFramePr>
        <p:xfrm>
          <a:off x="390675" y="1328175"/>
          <a:ext cx="3000000" cy="3000000"/>
        </p:xfrm>
        <a:graphic>
          <a:graphicData uri="http://schemas.openxmlformats.org/drawingml/2006/table">
            <a:tbl>
              <a:tblPr>
                <a:noFill/>
                <a:tableStyleId>{CFABFAD4-D5DB-4748-AE99-DD6C72CEAC03}</a:tableStyleId>
              </a:tblPr>
              <a:tblGrid>
                <a:gridCol w="1725600">
                  <a:extLst>
                    <a:ext uri="{9D8B030D-6E8A-4147-A177-3AD203B41FA5}">
                      <a16:colId xmlns:a16="http://schemas.microsoft.com/office/drawing/2014/main" val="20000"/>
                    </a:ext>
                  </a:extLst>
                </a:gridCol>
                <a:gridCol w="3184150">
                  <a:extLst>
                    <a:ext uri="{9D8B030D-6E8A-4147-A177-3AD203B41FA5}">
                      <a16:colId xmlns:a16="http://schemas.microsoft.com/office/drawing/2014/main" val="20001"/>
                    </a:ext>
                  </a:extLst>
                </a:gridCol>
                <a:gridCol w="3452900">
                  <a:extLst>
                    <a:ext uri="{9D8B030D-6E8A-4147-A177-3AD203B41FA5}">
                      <a16:colId xmlns:a16="http://schemas.microsoft.com/office/drawing/2014/main" val="20002"/>
                    </a:ext>
                  </a:extLst>
                </a:gridCol>
              </a:tblGrid>
              <a:tr h="517075">
                <a:tc>
                  <a:txBody>
                    <a:bodyPr/>
                    <a:lstStyle/>
                    <a:p>
                      <a:pPr marL="0" lvl="0" indent="0" algn="l" rtl="0">
                        <a:spcBef>
                          <a:spcPts val="0"/>
                        </a:spcBef>
                        <a:spcAft>
                          <a:spcPts val="0"/>
                        </a:spcAft>
                        <a:buNone/>
                      </a:pPr>
                      <a:endParaRPr sz="1200"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b="1">
                          <a:solidFill>
                            <a:schemeClr val="dk1"/>
                          </a:solidFill>
                          <a:latin typeface="Raleway"/>
                          <a:ea typeface="Raleway"/>
                          <a:cs typeface="Raleway"/>
                          <a:sym typeface="Raleway"/>
                        </a:rPr>
                        <a:t>19-20  D/F Semester One Data </a:t>
                      </a:r>
                      <a:endParaRPr sz="1200"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b="1">
                          <a:solidFill>
                            <a:schemeClr val="dk1"/>
                          </a:solidFill>
                          <a:latin typeface="Raleway"/>
                          <a:ea typeface="Raleway"/>
                          <a:cs typeface="Raleway"/>
                          <a:sym typeface="Raleway"/>
                        </a:rPr>
                        <a:t>20-21  D/F Semester One Data </a:t>
                      </a:r>
                      <a:endParaRPr sz="1200"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703825">
                <a:tc>
                  <a:txBody>
                    <a:bodyPr/>
                    <a:lstStyle/>
                    <a:p>
                      <a:pPr marL="0" lvl="0" indent="0" algn="l" rtl="0">
                        <a:spcBef>
                          <a:spcPts val="0"/>
                        </a:spcBef>
                        <a:spcAft>
                          <a:spcPts val="0"/>
                        </a:spcAft>
                        <a:buNone/>
                      </a:pPr>
                      <a:r>
                        <a:rPr lang="en" sz="1200" b="1">
                          <a:solidFill>
                            <a:schemeClr val="dk1"/>
                          </a:solidFill>
                          <a:latin typeface="Raleway"/>
                          <a:ea typeface="Raleway"/>
                          <a:cs typeface="Raleway"/>
                          <a:sym typeface="Raleway"/>
                        </a:rPr>
                        <a:t>All High Schools </a:t>
                      </a:r>
                      <a:endParaRPr sz="1200" b="1">
                        <a:solidFill>
                          <a:schemeClr val="dk1"/>
                        </a:solidFill>
                        <a:latin typeface="Raleway"/>
                        <a:ea typeface="Raleway"/>
                        <a:cs typeface="Raleway"/>
                        <a:sym typeface="Raleway"/>
                      </a:endParaRPr>
                    </a:p>
                    <a:p>
                      <a:pPr marL="0" lvl="0" indent="0" algn="l" rtl="0">
                        <a:spcBef>
                          <a:spcPts val="0"/>
                        </a:spcBef>
                        <a:spcAft>
                          <a:spcPts val="0"/>
                        </a:spcAft>
                        <a:buNone/>
                      </a:pPr>
                      <a:r>
                        <a:rPr lang="en" sz="1200" b="1">
                          <a:solidFill>
                            <a:schemeClr val="dk1"/>
                          </a:solidFill>
                          <a:latin typeface="Raleway"/>
                          <a:ea typeface="Raleway"/>
                          <a:cs typeface="Raleway"/>
                          <a:sym typeface="Raleway"/>
                        </a:rPr>
                        <a:t>ELA Core Classes </a:t>
                      </a:r>
                      <a:endParaRPr sz="1200" b="1">
                        <a:solidFill>
                          <a:schemeClr val="dk1"/>
                        </a:solidFill>
                        <a:latin typeface="Raleway"/>
                        <a:ea typeface="Raleway"/>
                        <a:cs typeface="Raleway"/>
                        <a:sym typeface="Raleway"/>
                      </a:endParaRPr>
                    </a:p>
                    <a:p>
                      <a:pPr marL="0" lvl="0" indent="0" algn="l" rtl="0">
                        <a:spcBef>
                          <a:spcPts val="0"/>
                        </a:spcBef>
                        <a:spcAft>
                          <a:spcPts val="0"/>
                        </a:spcAft>
                        <a:buNone/>
                      </a:pPr>
                      <a:r>
                        <a:rPr lang="en" sz="1200">
                          <a:solidFill>
                            <a:schemeClr val="dk1"/>
                          </a:solidFill>
                          <a:latin typeface="Raleway Thin"/>
                          <a:ea typeface="Raleway Thin"/>
                          <a:cs typeface="Raleway Thin"/>
                          <a:sym typeface="Raleway Thin"/>
                        </a:rPr>
                        <a:t>8,942 students </a:t>
                      </a:r>
                      <a:endParaRPr sz="1200">
                        <a:solidFill>
                          <a:schemeClr val="dk1"/>
                        </a:solidFill>
                        <a:latin typeface="Raleway Thin"/>
                        <a:ea typeface="Raleway Thin"/>
                        <a:cs typeface="Raleway Thin"/>
                        <a:sym typeface="Raleway Thin"/>
                      </a:endParaRPr>
                    </a:p>
                    <a:p>
                      <a:pPr marL="0" lvl="0" indent="0" algn="l" rtl="0">
                        <a:spcBef>
                          <a:spcPts val="0"/>
                        </a:spcBef>
                        <a:spcAft>
                          <a:spcPts val="0"/>
                        </a:spcAft>
                        <a:buNone/>
                      </a:pPr>
                      <a:endParaRPr sz="1200">
                        <a:solidFill>
                          <a:schemeClr val="dk1"/>
                        </a:solidFill>
                        <a:latin typeface="Raleway Thin"/>
                        <a:ea typeface="Raleway Thin"/>
                        <a:cs typeface="Raleway Thin"/>
                        <a:sym typeface="Raleway Thin"/>
                      </a:endParaRPr>
                    </a:p>
                    <a:p>
                      <a:pPr marL="0" lvl="0" indent="0" algn="l" rtl="0">
                        <a:spcBef>
                          <a:spcPts val="0"/>
                        </a:spcBef>
                        <a:spcAft>
                          <a:spcPts val="0"/>
                        </a:spcAft>
                        <a:buNone/>
                      </a:pPr>
                      <a:r>
                        <a:rPr lang="en" sz="1200" b="1">
                          <a:solidFill>
                            <a:schemeClr val="dk1"/>
                          </a:solidFill>
                          <a:latin typeface="Raleway"/>
                          <a:ea typeface="Raleway"/>
                          <a:cs typeface="Raleway"/>
                          <a:sym typeface="Raleway"/>
                        </a:rPr>
                        <a:t>All Math Classes </a:t>
                      </a:r>
                      <a:endParaRPr sz="1200" b="1">
                        <a:solidFill>
                          <a:schemeClr val="dk1"/>
                        </a:solidFill>
                        <a:latin typeface="Raleway"/>
                        <a:ea typeface="Raleway"/>
                        <a:cs typeface="Raleway"/>
                        <a:sym typeface="Raleway"/>
                      </a:endParaRPr>
                    </a:p>
                    <a:p>
                      <a:pPr marL="0" lvl="0" indent="0" algn="l" rtl="0">
                        <a:spcBef>
                          <a:spcPts val="0"/>
                        </a:spcBef>
                        <a:spcAft>
                          <a:spcPts val="0"/>
                        </a:spcAft>
                        <a:buNone/>
                      </a:pPr>
                      <a:r>
                        <a:rPr lang="en" sz="1200">
                          <a:solidFill>
                            <a:schemeClr val="dk1"/>
                          </a:solidFill>
                          <a:latin typeface="Raleway Thin"/>
                          <a:ea typeface="Raleway Thin"/>
                          <a:cs typeface="Raleway Thin"/>
                          <a:sym typeface="Raleway Thin"/>
                        </a:rPr>
                        <a:t>8,140 students</a:t>
                      </a:r>
                      <a:endParaRPr sz="1200">
                        <a:solidFill>
                          <a:schemeClr val="dk1"/>
                        </a:solidFill>
                        <a:latin typeface="Raleway Thin"/>
                        <a:ea typeface="Raleway Thin"/>
                        <a:cs typeface="Raleway Thin"/>
                        <a:sym typeface="Raleway Thin"/>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dk1"/>
                          </a:solidFill>
                          <a:latin typeface="Raleway Thin"/>
                          <a:ea typeface="Raleway Thin"/>
                          <a:cs typeface="Raleway Thin"/>
                          <a:sym typeface="Raleway Thin"/>
                        </a:rPr>
                        <a:t>ELA (D)     319</a:t>
                      </a:r>
                      <a:endParaRPr sz="1200">
                        <a:solidFill>
                          <a:schemeClr val="dk1"/>
                        </a:solidFill>
                        <a:latin typeface="Raleway Thin"/>
                        <a:ea typeface="Raleway Thin"/>
                        <a:cs typeface="Raleway Thin"/>
                        <a:sym typeface="Raleway Thin"/>
                      </a:endParaRPr>
                    </a:p>
                    <a:p>
                      <a:pPr marL="0" lvl="0" indent="0" algn="l" rtl="0">
                        <a:spcBef>
                          <a:spcPts val="0"/>
                        </a:spcBef>
                        <a:spcAft>
                          <a:spcPts val="0"/>
                        </a:spcAft>
                        <a:buNone/>
                      </a:pPr>
                      <a:r>
                        <a:rPr lang="en" sz="1200">
                          <a:solidFill>
                            <a:schemeClr val="dk1"/>
                          </a:solidFill>
                          <a:latin typeface="Raleway Thin"/>
                          <a:ea typeface="Raleway Thin"/>
                          <a:cs typeface="Raleway Thin"/>
                          <a:sym typeface="Raleway Thin"/>
                        </a:rPr>
                        <a:t>ELA (F)      139</a:t>
                      </a:r>
                      <a:endParaRPr sz="1200">
                        <a:solidFill>
                          <a:schemeClr val="dk1"/>
                        </a:solidFill>
                        <a:latin typeface="Raleway Thin"/>
                        <a:ea typeface="Raleway Thin"/>
                        <a:cs typeface="Raleway Thin"/>
                        <a:sym typeface="Raleway Thin"/>
                      </a:endParaRPr>
                    </a:p>
                    <a:p>
                      <a:pPr marL="0" lvl="0" indent="0" algn="l" rtl="0">
                        <a:spcBef>
                          <a:spcPts val="0"/>
                        </a:spcBef>
                        <a:spcAft>
                          <a:spcPts val="0"/>
                        </a:spcAft>
                        <a:buNone/>
                      </a:pPr>
                      <a:endParaRPr sz="1200">
                        <a:solidFill>
                          <a:schemeClr val="dk1"/>
                        </a:solidFill>
                        <a:latin typeface="Raleway Thin"/>
                        <a:ea typeface="Raleway Thin"/>
                        <a:cs typeface="Raleway Thin"/>
                        <a:sym typeface="Raleway Thin"/>
                      </a:endParaRPr>
                    </a:p>
                    <a:p>
                      <a:pPr marL="0" lvl="0" indent="0" algn="l" rtl="0">
                        <a:spcBef>
                          <a:spcPts val="0"/>
                        </a:spcBef>
                        <a:spcAft>
                          <a:spcPts val="0"/>
                        </a:spcAft>
                        <a:buNone/>
                      </a:pPr>
                      <a:endParaRPr sz="1200">
                        <a:solidFill>
                          <a:schemeClr val="dk1"/>
                        </a:solidFill>
                        <a:latin typeface="Raleway Thin"/>
                        <a:ea typeface="Raleway Thin"/>
                        <a:cs typeface="Raleway Thin"/>
                        <a:sym typeface="Raleway Thin"/>
                      </a:endParaRPr>
                    </a:p>
                    <a:p>
                      <a:pPr marL="0" lvl="0" indent="0" algn="l" rtl="0">
                        <a:spcBef>
                          <a:spcPts val="0"/>
                        </a:spcBef>
                        <a:spcAft>
                          <a:spcPts val="0"/>
                        </a:spcAft>
                        <a:buNone/>
                      </a:pPr>
                      <a:r>
                        <a:rPr lang="en" sz="1200">
                          <a:solidFill>
                            <a:schemeClr val="dk1"/>
                          </a:solidFill>
                          <a:latin typeface="Raleway Thin"/>
                          <a:ea typeface="Raleway Thin"/>
                          <a:cs typeface="Raleway Thin"/>
                          <a:sym typeface="Raleway Thin"/>
                        </a:rPr>
                        <a:t>Math (D)   562</a:t>
                      </a:r>
                      <a:endParaRPr sz="1200">
                        <a:solidFill>
                          <a:schemeClr val="dk1"/>
                        </a:solidFill>
                        <a:latin typeface="Raleway Thin"/>
                        <a:ea typeface="Raleway Thin"/>
                        <a:cs typeface="Raleway Thin"/>
                        <a:sym typeface="Raleway Thin"/>
                      </a:endParaRPr>
                    </a:p>
                    <a:p>
                      <a:pPr marL="0" lvl="0" indent="0" algn="l" rtl="0">
                        <a:spcBef>
                          <a:spcPts val="0"/>
                        </a:spcBef>
                        <a:spcAft>
                          <a:spcPts val="0"/>
                        </a:spcAft>
                        <a:buNone/>
                      </a:pPr>
                      <a:r>
                        <a:rPr lang="en" sz="1200">
                          <a:solidFill>
                            <a:schemeClr val="dk1"/>
                          </a:solidFill>
                          <a:latin typeface="Raleway Thin"/>
                          <a:ea typeface="Raleway Thin"/>
                          <a:cs typeface="Raleway Thin"/>
                          <a:sym typeface="Raleway Thin"/>
                        </a:rPr>
                        <a:t>Math (F)   298</a:t>
                      </a:r>
                      <a:endParaRPr sz="1200">
                        <a:solidFill>
                          <a:schemeClr val="dk1"/>
                        </a:solidFill>
                        <a:latin typeface="Raleway Thin"/>
                        <a:ea typeface="Raleway Thin"/>
                        <a:cs typeface="Raleway Thin"/>
                        <a:sym typeface="Raleway Thin"/>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dk1"/>
                          </a:solidFill>
                          <a:latin typeface="Raleway Thin"/>
                          <a:ea typeface="Raleway Thin"/>
                          <a:cs typeface="Raleway Thin"/>
                          <a:sym typeface="Raleway Thin"/>
                        </a:rPr>
                        <a:t>ELA (D)     399</a:t>
                      </a:r>
                      <a:endParaRPr sz="1200">
                        <a:solidFill>
                          <a:schemeClr val="dk1"/>
                        </a:solidFill>
                        <a:latin typeface="Raleway Thin"/>
                        <a:ea typeface="Raleway Thin"/>
                        <a:cs typeface="Raleway Thin"/>
                        <a:sym typeface="Raleway Thin"/>
                      </a:endParaRPr>
                    </a:p>
                    <a:p>
                      <a:pPr marL="0" lvl="0" indent="0" algn="l" rtl="0">
                        <a:spcBef>
                          <a:spcPts val="0"/>
                        </a:spcBef>
                        <a:spcAft>
                          <a:spcPts val="0"/>
                        </a:spcAft>
                        <a:buNone/>
                      </a:pPr>
                      <a:r>
                        <a:rPr lang="en" sz="1200">
                          <a:solidFill>
                            <a:schemeClr val="dk1"/>
                          </a:solidFill>
                          <a:latin typeface="Raleway Thin"/>
                          <a:ea typeface="Raleway Thin"/>
                          <a:cs typeface="Raleway Thin"/>
                          <a:sym typeface="Raleway Thin"/>
                        </a:rPr>
                        <a:t>ELA (F)      311</a:t>
                      </a:r>
                      <a:endParaRPr sz="1200">
                        <a:solidFill>
                          <a:schemeClr val="dk1"/>
                        </a:solidFill>
                        <a:latin typeface="Raleway Thin"/>
                        <a:ea typeface="Raleway Thin"/>
                        <a:cs typeface="Raleway Thin"/>
                        <a:sym typeface="Raleway Thin"/>
                      </a:endParaRPr>
                    </a:p>
                    <a:p>
                      <a:pPr marL="0" lvl="0" indent="0" algn="l" rtl="0">
                        <a:spcBef>
                          <a:spcPts val="0"/>
                        </a:spcBef>
                        <a:spcAft>
                          <a:spcPts val="0"/>
                        </a:spcAft>
                        <a:buNone/>
                      </a:pPr>
                      <a:r>
                        <a:rPr lang="en" sz="1200">
                          <a:solidFill>
                            <a:schemeClr val="dk1"/>
                          </a:solidFill>
                          <a:latin typeface="Raleway Thin"/>
                          <a:ea typeface="Raleway Thin"/>
                          <a:cs typeface="Raleway Thin"/>
                          <a:sym typeface="Raleway Thin"/>
                        </a:rPr>
                        <a:t>                 </a:t>
                      </a:r>
                      <a:r>
                        <a:rPr lang="en" sz="1200">
                          <a:solidFill>
                            <a:srgbClr val="FF0000"/>
                          </a:solidFill>
                          <a:latin typeface="Raleway Thin"/>
                          <a:ea typeface="Raleway Thin"/>
                          <a:cs typeface="Raleway Thin"/>
                          <a:sym typeface="Raleway Thin"/>
                        </a:rPr>
                        <a:t>(+55%) increase from 19-20</a:t>
                      </a:r>
                      <a:endParaRPr sz="1200">
                        <a:solidFill>
                          <a:srgbClr val="FF0000"/>
                        </a:solidFill>
                        <a:latin typeface="Raleway Thin"/>
                        <a:ea typeface="Raleway Thin"/>
                        <a:cs typeface="Raleway Thin"/>
                        <a:sym typeface="Raleway Thin"/>
                      </a:endParaRPr>
                    </a:p>
                    <a:p>
                      <a:pPr marL="0" lvl="0" indent="0" algn="l" rtl="0">
                        <a:spcBef>
                          <a:spcPts val="0"/>
                        </a:spcBef>
                        <a:spcAft>
                          <a:spcPts val="0"/>
                        </a:spcAft>
                        <a:buNone/>
                      </a:pPr>
                      <a:endParaRPr sz="1200">
                        <a:solidFill>
                          <a:schemeClr val="dk1"/>
                        </a:solidFill>
                        <a:latin typeface="Raleway Thin"/>
                        <a:ea typeface="Raleway Thin"/>
                        <a:cs typeface="Raleway Thin"/>
                        <a:sym typeface="Raleway Thin"/>
                      </a:endParaRPr>
                    </a:p>
                    <a:p>
                      <a:pPr marL="0" lvl="0" indent="0" algn="l" rtl="0">
                        <a:spcBef>
                          <a:spcPts val="0"/>
                        </a:spcBef>
                        <a:spcAft>
                          <a:spcPts val="0"/>
                        </a:spcAft>
                        <a:buNone/>
                      </a:pPr>
                      <a:r>
                        <a:rPr lang="en" sz="1200">
                          <a:solidFill>
                            <a:schemeClr val="dk1"/>
                          </a:solidFill>
                          <a:latin typeface="Raleway Thin"/>
                          <a:ea typeface="Raleway Thin"/>
                          <a:cs typeface="Raleway Thin"/>
                          <a:sym typeface="Raleway Thin"/>
                        </a:rPr>
                        <a:t>Math (D)   137</a:t>
                      </a:r>
                      <a:endParaRPr sz="1200">
                        <a:solidFill>
                          <a:schemeClr val="dk1"/>
                        </a:solidFill>
                        <a:latin typeface="Raleway Thin"/>
                        <a:ea typeface="Raleway Thin"/>
                        <a:cs typeface="Raleway Thin"/>
                        <a:sym typeface="Raleway Thin"/>
                      </a:endParaRPr>
                    </a:p>
                    <a:p>
                      <a:pPr marL="0" lvl="0" indent="0" algn="l" rtl="0">
                        <a:spcBef>
                          <a:spcPts val="0"/>
                        </a:spcBef>
                        <a:spcAft>
                          <a:spcPts val="0"/>
                        </a:spcAft>
                        <a:buNone/>
                      </a:pPr>
                      <a:r>
                        <a:rPr lang="en" sz="1200">
                          <a:solidFill>
                            <a:schemeClr val="dk1"/>
                          </a:solidFill>
                          <a:latin typeface="Raleway Thin"/>
                          <a:ea typeface="Raleway Thin"/>
                          <a:cs typeface="Raleway Thin"/>
                          <a:sym typeface="Raleway Thin"/>
                        </a:rPr>
                        <a:t>Math (F)   308</a:t>
                      </a:r>
                      <a:endParaRPr sz="1200">
                        <a:solidFill>
                          <a:schemeClr val="dk1"/>
                        </a:solidFill>
                        <a:latin typeface="Raleway Thin"/>
                        <a:ea typeface="Raleway Thin"/>
                        <a:cs typeface="Raleway Thin"/>
                        <a:sym typeface="Raleway Thin"/>
                      </a:endParaRPr>
                    </a:p>
                    <a:p>
                      <a:pPr marL="0" lvl="0" indent="0" algn="l" rtl="0">
                        <a:spcBef>
                          <a:spcPts val="0"/>
                        </a:spcBef>
                        <a:spcAft>
                          <a:spcPts val="0"/>
                        </a:spcAft>
                        <a:buNone/>
                      </a:pPr>
                      <a:r>
                        <a:rPr lang="en" sz="1200">
                          <a:solidFill>
                            <a:schemeClr val="dk1"/>
                          </a:solidFill>
                          <a:latin typeface="Raleway Thin"/>
                          <a:ea typeface="Raleway Thin"/>
                          <a:cs typeface="Raleway Thin"/>
                          <a:sym typeface="Raleway Thin"/>
                        </a:rPr>
                        <a:t>                </a:t>
                      </a:r>
                      <a:r>
                        <a:rPr lang="en" sz="1200">
                          <a:solidFill>
                            <a:srgbClr val="FF0000"/>
                          </a:solidFill>
                          <a:latin typeface="Raleway Thin"/>
                          <a:ea typeface="Raleway Thin"/>
                          <a:cs typeface="Raleway Thin"/>
                          <a:sym typeface="Raleway Thin"/>
                        </a:rPr>
                        <a:t>(-49%) decrease from 19-20</a:t>
                      </a:r>
                      <a:endParaRPr sz="1200">
                        <a:solidFill>
                          <a:srgbClr val="FF0000"/>
                        </a:solidFill>
                        <a:latin typeface="Raleway Thin"/>
                        <a:ea typeface="Raleway Thin"/>
                        <a:cs typeface="Raleway Thin"/>
                        <a:sym typeface="Raleway Thin"/>
                      </a:endParaRPr>
                    </a:p>
                    <a:p>
                      <a:pPr marL="0" lvl="0" indent="0" algn="l" rtl="0">
                        <a:spcBef>
                          <a:spcPts val="0"/>
                        </a:spcBef>
                        <a:spcAft>
                          <a:spcPts val="0"/>
                        </a:spcAft>
                        <a:buNone/>
                      </a:pPr>
                      <a:endParaRPr sz="1200">
                        <a:solidFill>
                          <a:schemeClr val="dk1"/>
                        </a:solidFill>
                        <a:latin typeface="Raleway Thin"/>
                        <a:ea typeface="Raleway Thin"/>
                        <a:cs typeface="Raleway Thin"/>
                        <a:sym typeface="Raleway Thin"/>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514750">
                <a:tc>
                  <a:txBody>
                    <a:bodyPr/>
                    <a:lstStyle/>
                    <a:p>
                      <a:pPr marL="0" lvl="0" indent="0" algn="l" rtl="0">
                        <a:spcBef>
                          <a:spcPts val="0"/>
                        </a:spcBef>
                        <a:spcAft>
                          <a:spcPts val="0"/>
                        </a:spcAft>
                        <a:buNone/>
                      </a:pPr>
                      <a:r>
                        <a:rPr lang="en" sz="1200" b="1">
                          <a:solidFill>
                            <a:schemeClr val="dk1"/>
                          </a:solidFill>
                          <a:latin typeface="Raleway"/>
                          <a:ea typeface="Raleway"/>
                          <a:cs typeface="Raleway"/>
                          <a:sym typeface="Raleway"/>
                        </a:rPr>
                        <a:t>All Middle Schools</a:t>
                      </a:r>
                      <a:endParaRPr sz="1200" b="1">
                        <a:solidFill>
                          <a:schemeClr val="dk1"/>
                        </a:solidFill>
                        <a:latin typeface="Raleway"/>
                        <a:ea typeface="Raleway"/>
                        <a:cs typeface="Raleway"/>
                        <a:sym typeface="Raleway"/>
                      </a:endParaRPr>
                    </a:p>
                    <a:p>
                      <a:pPr marL="0" lvl="0" indent="0" algn="l" rtl="0">
                        <a:spcBef>
                          <a:spcPts val="0"/>
                        </a:spcBef>
                        <a:spcAft>
                          <a:spcPts val="0"/>
                        </a:spcAft>
                        <a:buNone/>
                      </a:pPr>
                      <a:r>
                        <a:rPr lang="en" sz="1200" b="1">
                          <a:solidFill>
                            <a:schemeClr val="dk1"/>
                          </a:solidFill>
                          <a:latin typeface="Raleway"/>
                          <a:ea typeface="Raleway"/>
                          <a:cs typeface="Raleway"/>
                          <a:sym typeface="Raleway"/>
                        </a:rPr>
                        <a:t>ELA Core Classes </a:t>
                      </a:r>
                      <a:endParaRPr sz="1200" b="1">
                        <a:solidFill>
                          <a:schemeClr val="dk1"/>
                        </a:solidFill>
                        <a:latin typeface="Raleway"/>
                        <a:ea typeface="Raleway"/>
                        <a:cs typeface="Raleway"/>
                        <a:sym typeface="Raleway"/>
                      </a:endParaRPr>
                    </a:p>
                    <a:p>
                      <a:pPr marL="0" lvl="0" indent="0" algn="l" rtl="0">
                        <a:spcBef>
                          <a:spcPts val="0"/>
                        </a:spcBef>
                        <a:spcAft>
                          <a:spcPts val="0"/>
                        </a:spcAft>
                        <a:buNone/>
                      </a:pPr>
                      <a:r>
                        <a:rPr lang="en" sz="1200">
                          <a:solidFill>
                            <a:schemeClr val="dk1"/>
                          </a:solidFill>
                          <a:latin typeface="Raleway Thin"/>
                          <a:ea typeface="Raleway Thin"/>
                          <a:cs typeface="Raleway Thin"/>
                          <a:sym typeface="Raleway Thin"/>
                        </a:rPr>
                        <a:t>5,893 students </a:t>
                      </a:r>
                      <a:endParaRPr sz="1200">
                        <a:solidFill>
                          <a:schemeClr val="dk1"/>
                        </a:solidFill>
                        <a:latin typeface="Raleway Thin"/>
                        <a:ea typeface="Raleway Thin"/>
                        <a:cs typeface="Raleway Thin"/>
                        <a:sym typeface="Raleway Thin"/>
                      </a:endParaRPr>
                    </a:p>
                    <a:p>
                      <a:pPr marL="0" lvl="0" indent="0" algn="l" rtl="0">
                        <a:spcBef>
                          <a:spcPts val="0"/>
                        </a:spcBef>
                        <a:spcAft>
                          <a:spcPts val="0"/>
                        </a:spcAft>
                        <a:buNone/>
                      </a:pPr>
                      <a:endParaRPr sz="1200">
                        <a:solidFill>
                          <a:schemeClr val="dk1"/>
                        </a:solidFill>
                        <a:latin typeface="Raleway Thin"/>
                        <a:ea typeface="Raleway Thin"/>
                        <a:cs typeface="Raleway Thin"/>
                        <a:sym typeface="Raleway Thin"/>
                      </a:endParaRPr>
                    </a:p>
                    <a:p>
                      <a:pPr marL="0" lvl="0" indent="0" algn="l" rtl="0">
                        <a:spcBef>
                          <a:spcPts val="0"/>
                        </a:spcBef>
                        <a:spcAft>
                          <a:spcPts val="0"/>
                        </a:spcAft>
                        <a:buNone/>
                      </a:pPr>
                      <a:r>
                        <a:rPr lang="en" sz="1200" b="1">
                          <a:solidFill>
                            <a:schemeClr val="dk1"/>
                          </a:solidFill>
                          <a:latin typeface="Raleway"/>
                          <a:ea typeface="Raleway"/>
                          <a:cs typeface="Raleway"/>
                          <a:sym typeface="Raleway"/>
                        </a:rPr>
                        <a:t>All Math Classes </a:t>
                      </a:r>
                      <a:endParaRPr sz="1200" b="1">
                        <a:solidFill>
                          <a:schemeClr val="dk1"/>
                        </a:solidFill>
                        <a:latin typeface="Raleway"/>
                        <a:ea typeface="Raleway"/>
                        <a:cs typeface="Raleway"/>
                        <a:sym typeface="Raleway"/>
                      </a:endParaRPr>
                    </a:p>
                    <a:p>
                      <a:pPr marL="0" lvl="0" indent="0" algn="l" rtl="0">
                        <a:spcBef>
                          <a:spcPts val="0"/>
                        </a:spcBef>
                        <a:spcAft>
                          <a:spcPts val="0"/>
                        </a:spcAft>
                        <a:buNone/>
                      </a:pPr>
                      <a:r>
                        <a:rPr lang="en" sz="1200">
                          <a:solidFill>
                            <a:schemeClr val="dk1"/>
                          </a:solidFill>
                          <a:latin typeface="Raleway Thin"/>
                          <a:ea typeface="Raleway Thin"/>
                          <a:cs typeface="Raleway Thin"/>
                          <a:sym typeface="Raleway Thin"/>
                        </a:rPr>
                        <a:t>5,897 students </a:t>
                      </a:r>
                      <a:endParaRPr sz="1200">
                        <a:solidFill>
                          <a:schemeClr val="dk1"/>
                        </a:solidFill>
                        <a:latin typeface="Raleway Thin"/>
                        <a:ea typeface="Raleway Thin"/>
                        <a:cs typeface="Raleway Thin"/>
                        <a:sym typeface="Raleway Thin"/>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dk1"/>
                          </a:solidFill>
                          <a:latin typeface="Raleway Thin"/>
                          <a:ea typeface="Raleway Thin"/>
                          <a:cs typeface="Raleway Thin"/>
                          <a:sym typeface="Raleway Thin"/>
                        </a:rPr>
                        <a:t>ELA (D)     136</a:t>
                      </a:r>
                      <a:endParaRPr sz="1200">
                        <a:solidFill>
                          <a:schemeClr val="dk1"/>
                        </a:solidFill>
                        <a:latin typeface="Raleway Thin"/>
                        <a:ea typeface="Raleway Thin"/>
                        <a:cs typeface="Raleway Thin"/>
                        <a:sym typeface="Raleway Thin"/>
                      </a:endParaRPr>
                    </a:p>
                    <a:p>
                      <a:pPr marL="0" lvl="0" indent="0" algn="l" rtl="0">
                        <a:spcBef>
                          <a:spcPts val="0"/>
                        </a:spcBef>
                        <a:spcAft>
                          <a:spcPts val="0"/>
                        </a:spcAft>
                        <a:buNone/>
                      </a:pPr>
                      <a:r>
                        <a:rPr lang="en" sz="1200">
                          <a:solidFill>
                            <a:schemeClr val="dk1"/>
                          </a:solidFill>
                          <a:latin typeface="Raleway Thin"/>
                          <a:ea typeface="Raleway Thin"/>
                          <a:cs typeface="Raleway Thin"/>
                          <a:sym typeface="Raleway Thin"/>
                        </a:rPr>
                        <a:t>ELA (F)      36</a:t>
                      </a:r>
                      <a:endParaRPr sz="1200">
                        <a:solidFill>
                          <a:schemeClr val="dk1"/>
                        </a:solidFill>
                        <a:latin typeface="Raleway Thin"/>
                        <a:ea typeface="Raleway Thin"/>
                        <a:cs typeface="Raleway Thin"/>
                        <a:sym typeface="Raleway Thin"/>
                      </a:endParaRPr>
                    </a:p>
                    <a:p>
                      <a:pPr marL="0" lvl="0" indent="0" algn="l" rtl="0">
                        <a:spcBef>
                          <a:spcPts val="0"/>
                        </a:spcBef>
                        <a:spcAft>
                          <a:spcPts val="0"/>
                        </a:spcAft>
                        <a:buNone/>
                      </a:pPr>
                      <a:endParaRPr sz="1200">
                        <a:solidFill>
                          <a:schemeClr val="dk1"/>
                        </a:solidFill>
                        <a:latin typeface="Raleway Thin"/>
                        <a:ea typeface="Raleway Thin"/>
                        <a:cs typeface="Raleway Thin"/>
                        <a:sym typeface="Raleway Thin"/>
                      </a:endParaRPr>
                    </a:p>
                    <a:p>
                      <a:pPr marL="0" lvl="0" indent="0" algn="l" rtl="0">
                        <a:spcBef>
                          <a:spcPts val="0"/>
                        </a:spcBef>
                        <a:spcAft>
                          <a:spcPts val="0"/>
                        </a:spcAft>
                        <a:buNone/>
                      </a:pPr>
                      <a:endParaRPr sz="1200">
                        <a:solidFill>
                          <a:schemeClr val="dk1"/>
                        </a:solidFill>
                        <a:latin typeface="Raleway Thin"/>
                        <a:ea typeface="Raleway Thin"/>
                        <a:cs typeface="Raleway Thin"/>
                        <a:sym typeface="Raleway Thin"/>
                      </a:endParaRPr>
                    </a:p>
                    <a:p>
                      <a:pPr marL="0" lvl="0" indent="0" algn="l" rtl="0">
                        <a:spcBef>
                          <a:spcPts val="0"/>
                        </a:spcBef>
                        <a:spcAft>
                          <a:spcPts val="0"/>
                        </a:spcAft>
                        <a:buNone/>
                      </a:pPr>
                      <a:r>
                        <a:rPr lang="en" sz="1200">
                          <a:solidFill>
                            <a:schemeClr val="dk1"/>
                          </a:solidFill>
                          <a:latin typeface="Raleway Thin"/>
                          <a:ea typeface="Raleway Thin"/>
                          <a:cs typeface="Raleway Thin"/>
                          <a:sym typeface="Raleway Thin"/>
                        </a:rPr>
                        <a:t>Math (D)   226</a:t>
                      </a:r>
                      <a:endParaRPr sz="1200">
                        <a:solidFill>
                          <a:schemeClr val="dk1"/>
                        </a:solidFill>
                        <a:latin typeface="Raleway Thin"/>
                        <a:ea typeface="Raleway Thin"/>
                        <a:cs typeface="Raleway Thin"/>
                        <a:sym typeface="Raleway Thin"/>
                      </a:endParaRPr>
                    </a:p>
                    <a:p>
                      <a:pPr marL="0" lvl="0" indent="0" algn="l" rtl="0">
                        <a:spcBef>
                          <a:spcPts val="0"/>
                        </a:spcBef>
                        <a:spcAft>
                          <a:spcPts val="0"/>
                        </a:spcAft>
                        <a:buNone/>
                      </a:pPr>
                      <a:r>
                        <a:rPr lang="en" sz="1200">
                          <a:solidFill>
                            <a:schemeClr val="dk1"/>
                          </a:solidFill>
                          <a:latin typeface="Raleway Thin"/>
                          <a:ea typeface="Raleway Thin"/>
                          <a:cs typeface="Raleway Thin"/>
                          <a:sym typeface="Raleway Thin"/>
                        </a:rPr>
                        <a:t>Math (F)   99</a:t>
                      </a:r>
                      <a:endParaRPr sz="1200">
                        <a:solidFill>
                          <a:schemeClr val="dk1"/>
                        </a:solidFill>
                        <a:latin typeface="Raleway Thin"/>
                        <a:ea typeface="Raleway Thin"/>
                        <a:cs typeface="Raleway Thin"/>
                        <a:sym typeface="Raleway Thin"/>
                      </a:endParaRPr>
                    </a:p>
                    <a:p>
                      <a:pPr marL="0" lvl="0" indent="0" algn="l" rtl="0">
                        <a:spcBef>
                          <a:spcPts val="0"/>
                        </a:spcBef>
                        <a:spcAft>
                          <a:spcPts val="0"/>
                        </a:spcAft>
                        <a:buNone/>
                      </a:pPr>
                      <a:endParaRPr sz="1200">
                        <a:solidFill>
                          <a:schemeClr val="dk1"/>
                        </a:solidFill>
                        <a:latin typeface="Raleway Thin"/>
                        <a:ea typeface="Raleway Thin"/>
                        <a:cs typeface="Raleway Thin"/>
                        <a:sym typeface="Raleway Thin"/>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dk1"/>
                          </a:solidFill>
                          <a:latin typeface="Raleway Thin"/>
                          <a:ea typeface="Raleway Thin"/>
                          <a:cs typeface="Raleway Thin"/>
                          <a:sym typeface="Raleway Thin"/>
                        </a:rPr>
                        <a:t>ELA (D)     218</a:t>
                      </a:r>
                      <a:endParaRPr sz="1200">
                        <a:solidFill>
                          <a:schemeClr val="dk1"/>
                        </a:solidFill>
                        <a:latin typeface="Raleway Thin"/>
                        <a:ea typeface="Raleway Thin"/>
                        <a:cs typeface="Raleway Thin"/>
                        <a:sym typeface="Raleway Thin"/>
                      </a:endParaRPr>
                    </a:p>
                    <a:p>
                      <a:pPr marL="0" lvl="0" indent="0" algn="l" rtl="0">
                        <a:spcBef>
                          <a:spcPts val="0"/>
                        </a:spcBef>
                        <a:spcAft>
                          <a:spcPts val="0"/>
                        </a:spcAft>
                        <a:buNone/>
                      </a:pPr>
                      <a:r>
                        <a:rPr lang="en" sz="1200">
                          <a:solidFill>
                            <a:schemeClr val="dk1"/>
                          </a:solidFill>
                          <a:latin typeface="Raleway Thin"/>
                          <a:ea typeface="Raleway Thin"/>
                          <a:cs typeface="Raleway Thin"/>
                          <a:sym typeface="Raleway Thin"/>
                        </a:rPr>
                        <a:t>ELA (F)      142</a:t>
                      </a:r>
                      <a:endParaRPr sz="1200">
                        <a:solidFill>
                          <a:schemeClr val="dk1"/>
                        </a:solidFill>
                        <a:latin typeface="Raleway Thin"/>
                        <a:ea typeface="Raleway Thin"/>
                        <a:cs typeface="Raleway Thin"/>
                        <a:sym typeface="Raleway Thin"/>
                      </a:endParaRPr>
                    </a:p>
                    <a:p>
                      <a:pPr marL="0" lvl="0" indent="0" algn="l" rtl="0">
                        <a:spcBef>
                          <a:spcPts val="0"/>
                        </a:spcBef>
                        <a:spcAft>
                          <a:spcPts val="0"/>
                        </a:spcAft>
                        <a:buNone/>
                      </a:pPr>
                      <a:r>
                        <a:rPr lang="en" sz="1200">
                          <a:solidFill>
                            <a:schemeClr val="dk1"/>
                          </a:solidFill>
                          <a:latin typeface="Raleway Thin"/>
                          <a:ea typeface="Raleway Thin"/>
                          <a:cs typeface="Raleway Thin"/>
                          <a:sym typeface="Raleway Thin"/>
                        </a:rPr>
                        <a:t>                </a:t>
                      </a:r>
                      <a:r>
                        <a:rPr lang="en" sz="1200">
                          <a:solidFill>
                            <a:srgbClr val="FF0000"/>
                          </a:solidFill>
                          <a:latin typeface="Raleway Thin"/>
                          <a:ea typeface="Raleway Thin"/>
                          <a:cs typeface="Raleway Thin"/>
                          <a:sym typeface="Raleway Thin"/>
                        </a:rPr>
                        <a:t>(+51%) increase from 19.20</a:t>
                      </a:r>
                      <a:endParaRPr sz="1200">
                        <a:solidFill>
                          <a:srgbClr val="FF0000"/>
                        </a:solidFill>
                        <a:latin typeface="Raleway Thin"/>
                        <a:ea typeface="Raleway Thin"/>
                        <a:cs typeface="Raleway Thin"/>
                        <a:sym typeface="Raleway Thin"/>
                      </a:endParaRPr>
                    </a:p>
                    <a:p>
                      <a:pPr marL="0" lvl="0" indent="0" algn="l" rtl="0">
                        <a:spcBef>
                          <a:spcPts val="0"/>
                        </a:spcBef>
                        <a:spcAft>
                          <a:spcPts val="0"/>
                        </a:spcAft>
                        <a:buNone/>
                      </a:pPr>
                      <a:endParaRPr sz="1200">
                        <a:solidFill>
                          <a:schemeClr val="dk1"/>
                        </a:solidFill>
                        <a:latin typeface="Raleway Thin"/>
                        <a:ea typeface="Raleway Thin"/>
                        <a:cs typeface="Raleway Thin"/>
                        <a:sym typeface="Raleway Thin"/>
                      </a:endParaRPr>
                    </a:p>
                    <a:p>
                      <a:pPr marL="0" lvl="0" indent="0" algn="l" rtl="0">
                        <a:spcBef>
                          <a:spcPts val="0"/>
                        </a:spcBef>
                        <a:spcAft>
                          <a:spcPts val="0"/>
                        </a:spcAft>
                        <a:buNone/>
                      </a:pPr>
                      <a:r>
                        <a:rPr lang="en" sz="1200">
                          <a:solidFill>
                            <a:schemeClr val="dk1"/>
                          </a:solidFill>
                          <a:latin typeface="Raleway Thin"/>
                          <a:ea typeface="Raleway Thin"/>
                          <a:cs typeface="Raleway Thin"/>
                          <a:sym typeface="Raleway Thin"/>
                        </a:rPr>
                        <a:t>Math (D)   66</a:t>
                      </a:r>
                      <a:endParaRPr sz="1200">
                        <a:solidFill>
                          <a:schemeClr val="dk1"/>
                        </a:solidFill>
                        <a:latin typeface="Raleway Thin"/>
                        <a:ea typeface="Raleway Thin"/>
                        <a:cs typeface="Raleway Thin"/>
                        <a:sym typeface="Raleway Thin"/>
                      </a:endParaRPr>
                    </a:p>
                    <a:p>
                      <a:pPr marL="0" lvl="0" indent="0" algn="l" rtl="0">
                        <a:spcBef>
                          <a:spcPts val="0"/>
                        </a:spcBef>
                        <a:spcAft>
                          <a:spcPts val="0"/>
                        </a:spcAft>
                        <a:buNone/>
                      </a:pPr>
                      <a:r>
                        <a:rPr lang="en" sz="1200">
                          <a:solidFill>
                            <a:schemeClr val="dk1"/>
                          </a:solidFill>
                          <a:latin typeface="Raleway Thin"/>
                          <a:ea typeface="Raleway Thin"/>
                          <a:cs typeface="Raleway Thin"/>
                          <a:sym typeface="Raleway Thin"/>
                        </a:rPr>
                        <a:t>Math (F)   258</a:t>
                      </a:r>
                      <a:endParaRPr sz="1200">
                        <a:solidFill>
                          <a:schemeClr val="dk1"/>
                        </a:solidFill>
                        <a:latin typeface="Raleway Thin"/>
                        <a:ea typeface="Raleway Thin"/>
                        <a:cs typeface="Raleway Thin"/>
                        <a:sym typeface="Raleway Thin"/>
                      </a:endParaRPr>
                    </a:p>
                    <a:p>
                      <a:pPr marL="0" lvl="0" indent="0" algn="l" rtl="0">
                        <a:spcBef>
                          <a:spcPts val="0"/>
                        </a:spcBef>
                        <a:spcAft>
                          <a:spcPts val="0"/>
                        </a:spcAft>
                        <a:buNone/>
                      </a:pPr>
                      <a:r>
                        <a:rPr lang="en" sz="1200">
                          <a:solidFill>
                            <a:schemeClr val="dk1"/>
                          </a:solidFill>
                          <a:latin typeface="Raleway Thin"/>
                          <a:ea typeface="Raleway Thin"/>
                          <a:cs typeface="Raleway Thin"/>
                          <a:sym typeface="Raleway Thin"/>
                        </a:rPr>
                        <a:t>                </a:t>
                      </a:r>
                      <a:r>
                        <a:rPr lang="en" sz="1200">
                          <a:solidFill>
                            <a:srgbClr val="FF0000"/>
                          </a:solidFill>
                          <a:latin typeface="Raleway Thin"/>
                          <a:ea typeface="Raleway Thin"/>
                          <a:cs typeface="Raleway Thin"/>
                          <a:sym typeface="Raleway Thin"/>
                        </a:rPr>
                        <a:t>(-0.5%) decrease from 19-20</a:t>
                      </a:r>
                      <a:endParaRPr sz="1200">
                        <a:solidFill>
                          <a:srgbClr val="FF0000"/>
                        </a:solidFill>
                        <a:latin typeface="Raleway Thin"/>
                        <a:ea typeface="Raleway Thin"/>
                        <a:cs typeface="Raleway Thin"/>
                        <a:sym typeface="Raleway Thin"/>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82" name="Google Shape;282;p4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Learning Loss: Secondary Grade Data</a:t>
            </a:r>
            <a:endParaRPr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1"/>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What is Universal Screening? </a:t>
            </a:r>
            <a:endParaRPr b="1"/>
          </a:p>
          <a:p>
            <a:pPr marL="0" lvl="0" indent="0" algn="ctr" rtl="0">
              <a:spcBef>
                <a:spcPts val="0"/>
              </a:spcBef>
              <a:spcAft>
                <a:spcPts val="0"/>
              </a:spcAft>
              <a:buNone/>
            </a:pPr>
            <a:r>
              <a:rPr lang="en" b="1"/>
              <a:t/>
            </a:r>
            <a:br>
              <a:rPr lang="en" b="1"/>
            </a:br>
            <a:r>
              <a:rPr lang="en" b="1"/>
              <a:t>What does it do?</a:t>
            </a:r>
            <a:endParaRPr b="1"/>
          </a:p>
        </p:txBody>
      </p:sp>
      <p:sp>
        <p:nvSpPr>
          <p:cNvPr id="288" name="Google Shape;288;p41"/>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b="1">
                <a:solidFill>
                  <a:srgbClr val="434343"/>
                </a:solidFill>
                <a:latin typeface="Raleway"/>
                <a:ea typeface="Raleway"/>
                <a:cs typeface="Raleway"/>
                <a:sym typeface="Raleway"/>
              </a:rPr>
              <a:t>Universal Screening allows consistent assessment of every student in our District. </a:t>
            </a:r>
            <a:endParaRPr sz="1900" b="1">
              <a:solidFill>
                <a:srgbClr val="434343"/>
              </a:solidFill>
              <a:latin typeface="Raleway"/>
              <a:ea typeface="Raleway"/>
              <a:cs typeface="Raleway"/>
              <a:sym typeface="Raleway"/>
            </a:endParaRPr>
          </a:p>
          <a:p>
            <a:pPr marL="0" lvl="0" indent="0" algn="l" rtl="0">
              <a:lnSpc>
                <a:spcPct val="100000"/>
              </a:lnSpc>
              <a:spcBef>
                <a:spcPts val="0"/>
              </a:spcBef>
              <a:spcAft>
                <a:spcPts val="0"/>
              </a:spcAft>
              <a:buNone/>
            </a:pPr>
            <a:endParaRPr sz="1900" b="1">
              <a:solidFill>
                <a:srgbClr val="434343"/>
              </a:solidFill>
              <a:latin typeface="Raleway"/>
              <a:ea typeface="Raleway"/>
              <a:cs typeface="Raleway"/>
              <a:sym typeface="Raleway"/>
            </a:endParaRPr>
          </a:p>
          <a:p>
            <a:pPr marL="457200" lvl="0" indent="-342900" algn="l" rtl="0">
              <a:spcBef>
                <a:spcPts val="0"/>
              </a:spcBef>
              <a:spcAft>
                <a:spcPts val="0"/>
              </a:spcAft>
              <a:buClr>
                <a:srgbClr val="434343"/>
              </a:buClr>
              <a:buSzPts val="1800"/>
              <a:buFont typeface="Raleway Thin"/>
              <a:buChar char="●"/>
            </a:pPr>
            <a:r>
              <a:rPr lang="en" sz="1800">
                <a:solidFill>
                  <a:srgbClr val="434343"/>
                </a:solidFill>
                <a:latin typeface="Raleway Thin"/>
                <a:ea typeface="Raleway Thin"/>
                <a:cs typeface="Raleway Thin"/>
                <a:sym typeface="Raleway Thin"/>
              </a:rPr>
              <a:t>FastBridge and Educational Software for Guiding Instruction (ESGI) </a:t>
            </a:r>
            <a:endParaRPr sz="1800">
              <a:solidFill>
                <a:srgbClr val="434343"/>
              </a:solidFill>
              <a:latin typeface="Raleway Thin"/>
              <a:ea typeface="Raleway Thin"/>
              <a:cs typeface="Raleway Thin"/>
              <a:sym typeface="Raleway Thin"/>
            </a:endParaRPr>
          </a:p>
          <a:p>
            <a:pPr marL="457200" lvl="0" indent="-342900" algn="l" rtl="0">
              <a:spcBef>
                <a:spcPts val="0"/>
              </a:spcBef>
              <a:spcAft>
                <a:spcPts val="0"/>
              </a:spcAft>
              <a:buClr>
                <a:srgbClr val="434343"/>
              </a:buClr>
              <a:buSzPts val="1800"/>
              <a:buFont typeface="Raleway Thin"/>
              <a:buChar char="●"/>
            </a:pPr>
            <a:r>
              <a:rPr lang="en" sz="1800">
                <a:solidFill>
                  <a:srgbClr val="434343"/>
                </a:solidFill>
                <a:latin typeface="Raleway Thin"/>
                <a:ea typeface="Raleway Thin"/>
                <a:cs typeface="Raleway Thin"/>
                <a:sym typeface="Raleway Thin"/>
              </a:rPr>
              <a:t>Identifies needs of students individually by individual standards</a:t>
            </a:r>
            <a:endParaRPr sz="1800">
              <a:solidFill>
                <a:srgbClr val="434343"/>
              </a:solidFill>
              <a:latin typeface="Raleway Thin"/>
              <a:ea typeface="Raleway Thin"/>
              <a:cs typeface="Raleway Thin"/>
              <a:sym typeface="Raleway Thin"/>
            </a:endParaRPr>
          </a:p>
          <a:p>
            <a:pPr marL="457200" lvl="0" indent="-342900" algn="l" rtl="0">
              <a:spcBef>
                <a:spcPts val="0"/>
              </a:spcBef>
              <a:spcAft>
                <a:spcPts val="0"/>
              </a:spcAft>
              <a:buClr>
                <a:srgbClr val="434343"/>
              </a:buClr>
              <a:buSzPts val="1800"/>
              <a:buFont typeface="Raleway Thin"/>
              <a:buChar char="●"/>
            </a:pPr>
            <a:r>
              <a:rPr lang="en" sz="1800">
                <a:solidFill>
                  <a:srgbClr val="434343"/>
                </a:solidFill>
                <a:latin typeface="Raleway Thin"/>
                <a:ea typeface="Raleway Thin"/>
                <a:cs typeface="Raleway Thin"/>
                <a:sym typeface="Raleway Thin"/>
              </a:rPr>
              <a:t>Assists in identifying students for skill-based, small group interventions</a:t>
            </a:r>
            <a:endParaRPr sz="1800">
              <a:solidFill>
                <a:srgbClr val="434343"/>
              </a:solidFill>
              <a:latin typeface="Raleway Thin"/>
              <a:ea typeface="Raleway Thin"/>
              <a:cs typeface="Raleway Thin"/>
              <a:sym typeface="Raleway Thin"/>
            </a:endParaRPr>
          </a:p>
          <a:p>
            <a:pPr marL="457200" lvl="0" indent="0" algn="l" rtl="0">
              <a:spcBef>
                <a:spcPts val="1600"/>
              </a:spcBef>
              <a:spcAft>
                <a:spcPts val="0"/>
              </a:spcAft>
              <a:buNone/>
            </a:pPr>
            <a:endParaRPr sz="1800" b="1">
              <a:solidFill>
                <a:srgbClr val="434343"/>
              </a:solidFill>
              <a:latin typeface="Raleway"/>
              <a:ea typeface="Raleway"/>
              <a:cs typeface="Raleway"/>
              <a:sym typeface="Raleway"/>
            </a:endParaRPr>
          </a:p>
          <a:p>
            <a:pPr marL="0" lvl="0" indent="0" algn="l" rtl="0">
              <a:spcBef>
                <a:spcPts val="1600"/>
              </a:spcBef>
              <a:spcAft>
                <a:spcPts val="1600"/>
              </a:spcAft>
              <a:buNone/>
            </a:pPr>
            <a:endParaRPr sz="1400">
              <a:solidFill>
                <a:srgbClr val="434343"/>
              </a:solidFill>
            </a:endParaRPr>
          </a:p>
        </p:txBody>
      </p:sp>
      <p:pic>
        <p:nvPicPr>
          <p:cNvPr id="289" name="Google Shape;289;p41"/>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311675" y="798600"/>
            <a:ext cx="7737300" cy="3546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u="sng">
                <a:solidFill>
                  <a:schemeClr val="hlink"/>
                </a:solidFill>
                <a:hlinkClick r:id="rId3"/>
              </a:rPr>
              <a:t>CTA Letter and District Response</a:t>
            </a:r>
            <a:endParaRPr b="1">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2"/>
          <p:cNvSpPr txBox="1">
            <a:spLocks noGrp="1"/>
          </p:cNvSpPr>
          <p:nvPr>
            <p:ph type="title"/>
          </p:nvPr>
        </p:nvSpPr>
        <p:spPr>
          <a:xfrm>
            <a:off x="311725" y="207350"/>
            <a:ext cx="8520600" cy="91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rPr>
              <a:t>What does the data tell us?</a:t>
            </a:r>
            <a:endParaRPr b="1">
              <a:solidFill>
                <a:srgbClr val="FFFFFF"/>
              </a:solidFill>
            </a:endParaRPr>
          </a:p>
          <a:p>
            <a:pPr marL="0" lvl="0" indent="0" algn="l" rtl="0">
              <a:spcBef>
                <a:spcPts val="0"/>
              </a:spcBef>
              <a:spcAft>
                <a:spcPts val="0"/>
              </a:spcAft>
              <a:buNone/>
            </a:pPr>
            <a:r>
              <a:rPr lang="en" sz="2000" b="1" i="1">
                <a:solidFill>
                  <a:srgbClr val="FFFFFF"/>
                </a:solidFill>
              </a:rPr>
              <a:t>FastBridge Elementary Screener Data</a:t>
            </a:r>
            <a:endParaRPr sz="2000" b="1" i="1">
              <a:solidFill>
                <a:srgbClr val="FFFFFF"/>
              </a:solidFill>
            </a:endParaRPr>
          </a:p>
          <a:p>
            <a:pPr marL="0" lvl="0" indent="0" algn="l" rtl="0">
              <a:spcBef>
                <a:spcPts val="0"/>
              </a:spcBef>
              <a:spcAft>
                <a:spcPts val="0"/>
              </a:spcAft>
              <a:buNone/>
            </a:pPr>
            <a:endParaRPr b="1">
              <a:solidFill>
                <a:srgbClr val="FFFFFF"/>
              </a:solidFill>
            </a:endParaRPr>
          </a:p>
        </p:txBody>
      </p:sp>
      <p:graphicFrame>
        <p:nvGraphicFramePr>
          <p:cNvPr id="295" name="Google Shape;295;p42"/>
          <p:cNvGraphicFramePr/>
          <p:nvPr/>
        </p:nvGraphicFramePr>
        <p:xfrm>
          <a:off x="144925" y="1503300"/>
          <a:ext cx="3000000" cy="3000000"/>
        </p:xfrm>
        <a:graphic>
          <a:graphicData uri="http://schemas.openxmlformats.org/drawingml/2006/table">
            <a:tbl>
              <a:tblPr>
                <a:noFill/>
                <a:tableStyleId>{CFABFAD4-D5DB-4748-AE99-DD6C72CEAC03}</a:tableStyleId>
              </a:tblPr>
              <a:tblGrid>
                <a:gridCol w="1537500">
                  <a:extLst>
                    <a:ext uri="{9D8B030D-6E8A-4147-A177-3AD203B41FA5}">
                      <a16:colId xmlns:a16="http://schemas.microsoft.com/office/drawing/2014/main" val="20000"/>
                    </a:ext>
                  </a:extLst>
                </a:gridCol>
                <a:gridCol w="1357000">
                  <a:extLst>
                    <a:ext uri="{9D8B030D-6E8A-4147-A177-3AD203B41FA5}">
                      <a16:colId xmlns:a16="http://schemas.microsoft.com/office/drawing/2014/main" val="20001"/>
                    </a:ext>
                  </a:extLst>
                </a:gridCol>
                <a:gridCol w="1447250">
                  <a:extLst>
                    <a:ext uri="{9D8B030D-6E8A-4147-A177-3AD203B41FA5}">
                      <a16:colId xmlns:a16="http://schemas.microsoft.com/office/drawing/2014/main" val="20002"/>
                    </a:ext>
                  </a:extLst>
                </a:gridCol>
                <a:gridCol w="1557550">
                  <a:extLst>
                    <a:ext uri="{9D8B030D-6E8A-4147-A177-3AD203B41FA5}">
                      <a16:colId xmlns:a16="http://schemas.microsoft.com/office/drawing/2014/main" val="20003"/>
                    </a:ext>
                  </a:extLst>
                </a:gridCol>
                <a:gridCol w="1336950">
                  <a:extLst>
                    <a:ext uri="{9D8B030D-6E8A-4147-A177-3AD203B41FA5}">
                      <a16:colId xmlns:a16="http://schemas.microsoft.com/office/drawing/2014/main" val="20004"/>
                    </a:ext>
                  </a:extLst>
                </a:gridCol>
                <a:gridCol w="1447250">
                  <a:extLst>
                    <a:ext uri="{9D8B030D-6E8A-4147-A177-3AD203B41FA5}">
                      <a16:colId xmlns:a16="http://schemas.microsoft.com/office/drawing/2014/main" val="20005"/>
                    </a:ext>
                  </a:extLst>
                </a:gridCol>
              </a:tblGrid>
              <a:tr h="1119100">
                <a:tc>
                  <a:txBody>
                    <a:bodyPr/>
                    <a:lstStyle/>
                    <a:p>
                      <a:pPr marL="0" lvl="0" indent="0" algn="l" rtl="0">
                        <a:spcBef>
                          <a:spcPts val="0"/>
                        </a:spcBef>
                        <a:spcAft>
                          <a:spcPts val="0"/>
                        </a:spcAft>
                        <a:buNone/>
                      </a:pPr>
                      <a:endParaRPr sz="1200">
                        <a:solidFill>
                          <a:schemeClr val="dk1"/>
                        </a:solidFill>
                        <a:latin typeface="Raleway Thin"/>
                        <a:ea typeface="Raleway Thin"/>
                        <a:cs typeface="Raleway Thin"/>
                        <a:sym typeface="Raleway Thin"/>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b="1">
                          <a:solidFill>
                            <a:schemeClr val="dk1"/>
                          </a:solidFill>
                          <a:latin typeface="Raleway"/>
                          <a:ea typeface="Raleway"/>
                          <a:cs typeface="Raleway"/>
                          <a:sym typeface="Raleway"/>
                        </a:rPr>
                        <a:t>Fall Reading Screener </a:t>
                      </a:r>
                      <a:endParaRPr sz="1200"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b="1">
                          <a:solidFill>
                            <a:schemeClr val="dk1"/>
                          </a:solidFill>
                          <a:latin typeface="Raleway"/>
                          <a:ea typeface="Raleway"/>
                          <a:cs typeface="Raleway"/>
                          <a:sym typeface="Raleway"/>
                        </a:rPr>
                        <a:t>Winter Reading Screener </a:t>
                      </a:r>
                      <a:endParaRPr sz="1200"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b="1">
                          <a:solidFill>
                            <a:schemeClr val="dk1"/>
                          </a:solidFill>
                          <a:latin typeface="Raleway"/>
                          <a:ea typeface="Raleway"/>
                          <a:cs typeface="Raleway"/>
                          <a:sym typeface="Raleway"/>
                        </a:rPr>
                        <a:t>Fall Math Screener</a:t>
                      </a:r>
                      <a:endParaRPr sz="1200"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b="1">
                          <a:solidFill>
                            <a:schemeClr val="dk1"/>
                          </a:solidFill>
                          <a:latin typeface="Raleway"/>
                          <a:ea typeface="Raleway"/>
                          <a:cs typeface="Raleway"/>
                          <a:sym typeface="Raleway"/>
                        </a:rPr>
                        <a:t>Winter Math Screener</a:t>
                      </a:r>
                      <a:endParaRPr sz="1200"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119100">
                <a:tc>
                  <a:txBody>
                    <a:bodyPr/>
                    <a:lstStyle/>
                    <a:p>
                      <a:pPr marL="0" lvl="0" indent="0" algn="l" rtl="0">
                        <a:spcBef>
                          <a:spcPts val="0"/>
                        </a:spcBef>
                        <a:spcAft>
                          <a:spcPts val="0"/>
                        </a:spcAft>
                        <a:buNone/>
                      </a:pPr>
                      <a:r>
                        <a:rPr lang="en" sz="1200" b="1">
                          <a:solidFill>
                            <a:schemeClr val="dk1"/>
                          </a:solidFill>
                          <a:latin typeface="Raleway"/>
                          <a:ea typeface="Raleway"/>
                          <a:cs typeface="Raleway"/>
                          <a:sym typeface="Raleway"/>
                        </a:rPr>
                        <a:t>Grade 1 Early Reading </a:t>
                      </a:r>
                      <a:endParaRPr sz="1200" b="1">
                        <a:solidFill>
                          <a:schemeClr val="dk1"/>
                        </a:solidFill>
                        <a:latin typeface="Raleway"/>
                        <a:ea typeface="Raleway"/>
                        <a:cs typeface="Raleway"/>
                        <a:sym typeface="Raleway"/>
                      </a:endParaRPr>
                    </a:p>
                    <a:p>
                      <a:pPr marL="0" lvl="0" indent="0" algn="l" rtl="0">
                        <a:spcBef>
                          <a:spcPts val="0"/>
                        </a:spcBef>
                        <a:spcAft>
                          <a:spcPts val="0"/>
                        </a:spcAft>
                        <a:buNone/>
                      </a:pPr>
                      <a:r>
                        <a:rPr lang="en" sz="1200">
                          <a:solidFill>
                            <a:schemeClr val="dk1"/>
                          </a:solidFill>
                          <a:latin typeface="Raleway Thin"/>
                          <a:ea typeface="Raleway Thin"/>
                          <a:cs typeface="Raleway Thin"/>
                          <a:sym typeface="Raleway Thin"/>
                        </a:rPr>
                        <a:t>1,325 first graders </a:t>
                      </a:r>
                      <a:endParaRPr sz="1200">
                        <a:solidFill>
                          <a:schemeClr val="dk1"/>
                        </a:solidFill>
                        <a:latin typeface="Raleway Thin"/>
                        <a:ea typeface="Raleway Thin"/>
                        <a:cs typeface="Raleway Thin"/>
                        <a:sym typeface="Raleway Thin"/>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latin typeface="Raleway"/>
                          <a:ea typeface="Raleway"/>
                          <a:cs typeface="Raleway"/>
                          <a:sym typeface="Raleway"/>
                        </a:rPr>
                        <a:t>24% at risk</a:t>
                      </a:r>
                      <a:endParaRPr>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latin typeface="Raleway"/>
                          <a:ea typeface="Raleway"/>
                          <a:cs typeface="Raleway"/>
                          <a:sym typeface="Raleway"/>
                        </a:rPr>
                        <a:t>22% at risk </a:t>
                      </a:r>
                      <a:endParaRPr>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b="1">
                          <a:latin typeface="Raleway"/>
                          <a:ea typeface="Raleway"/>
                          <a:cs typeface="Raleway"/>
                          <a:sym typeface="Raleway"/>
                        </a:rPr>
                        <a:t>Grade 1 Early Math</a:t>
                      </a:r>
                      <a:endParaRPr sz="1200" b="1">
                        <a:latin typeface="Raleway"/>
                        <a:ea typeface="Raleway"/>
                        <a:cs typeface="Raleway"/>
                        <a:sym typeface="Raleway"/>
                      </a:endParaRPr>
                    </a:p>
                    <a:p>
                      <a:pPr marL="0" lvl="0" indent="0" algn="l" rtl="0">
                        <a:spcBef>
                          <a:spcPts val="0"/>
                        </a:spcBef>
                        <a:spcAft>
                          <a:spcPts val="0"/>
                        </a:spcAft>
                        <a:buNone/>
                      </a:pPr>
                      <a:r>
                        <a:rPr lang="en" sz="1200">
                          <a:latin typeface="Raleway"/>
                          <a:ea typeface="Raleway"/>
                          <a:cs typeface="Raleway"/>
                          <a:sym typeface="Raleway"/>
                        </a:rPr>
                        <a:t>1,285 first graders</a:t>
                      </a:r>
                      <a:r>
                        <a:rPr lang="en" sz="1200" b="1">
                          <a:latin typeface="Raleway"/>
                          <a:ea typeface="Raleway"/>
                          <a:cs typeface="Raleway"/>
                          <a:sym typeface="Raleway"/>
                        </a:rPr>
                        <a:t> </a:t>
                      </a:r>
                      <a:endParaRPr sz="1200" b="1">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latin typeface="Raleway"/>
                          <a:ea typeface="Raleway"/>
                          <a:cs typeface="Raleway"/>
                          <a:sym typeface="Raleway"/>
                        </a:rPr>
                        <a:t>19% at risk</a:t>
                      </a:r>
                      <a:endParaRPr>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latin typeface="Raleway"/>
                          <a:ea typeface="Raleway"/>
                          <a:cs typeface="Raleway"/>
                          <a:sym typeface="Raleway"/>
                        </a:rPr>
                        <a:t>21% at risk</a:t>
                      </a:r>
                      <a:endParaRPr>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119925">
                <a:tc>
                  <a:txBody>
                    <a:bodyPr/>
                    <a:lstStyle/>
                    <a:p>
                      <a:pPr marL="0" lvl="0" indent="0" algn="l" rtl="0">
                        <a:spcBef>
                          <a:spcPts val="0"/>
                        </a:spcBef>
                        <a:spcAft>
                          <a:spcPts val="0"/>
                        </a:spcAft>
                        <a:buNone/>
                      </a:pPr>
                      <a:r>
                        <a:rPr lang="en" sz="1200" b="1">
                          <a:solidFill>
                            <a:schemeClr val="dk1"/>
                          </a:solidFill>
                          <a:latin typeface="Raleway"/>
                          <a:ea typeface="Raleway"/>
                          <a:cs typeface="Raleway"/>
                          <a:sym typeface="Raleway"/>
                        </a:rPr>
                        <a:t>Grades 2-5 Reading </a:t>
                      </a:r>
                      <a:endParaRPr sz="1200" b="1">
                        <a:solidFill>
                          <a:schemeClr val="dk1"/>
                        </a:solidFill>
                        <a:latin typeface="Raleway"/>
                        <a:ea typeface="Raleway"/>
                        <a:cs typeface="Raleway"/>
                        <a:sym typeface="Raleway"/>
                      </a:endParaRPr>
                    </a:p>
                    <a:p>
                      <a:pPr marL="0" lvl="0" indent="0" algn="l" rtl="0">
                        <a:spcBef>
                          <a:spcPts val="0"/>
                        </a:spcBef>
                        <a:spcAft>
                          <a:spcPts val="0"/>
                        </a:spcAft>
                        <a:buNone/>
                      </a:pPr>
                      <a:r>
                        <a:rPr lang="en" sz="1200">
                          <a:solidFill>
                            <a:schemeClr val="dk1"/>
                          </a:solidFill>
                          <a:latin typeface="Raleway Thin"/>
                          <a:ea typeface="Raleway Thin"/>
                          <a:cs typeface="Raleway Thin"/>
                          <a:sym typeface="Raleway Thin"/>
                        </a:rPr>
                        <a:t>7,387</a:t>
                      </a:r>
                      <a:r>
                        <a:rPr lang="en" sz="1200" b="1">
                          <a:solidFill>
                            <a:schemeClr val="dk1"/>
                          </a:solidFill>
                          <a:latin typeface="Raleway"/>
                          <a:ea typeface="Raleway"/>
                          <a:cs typeface="Raleway"/>
                          <a:sym typeface="Raleway"/>
                        </a:rPr>
                        <a:t> </a:t>
                      </a:r>
                      <a:r>
                        <a:rPr lang="en" sz="1200">
                          <a:solidFill>
                            <a:schemeClr val="dk1"/>
                          </a:solidFill>
                          <a:latin typeface="Raleway Thin"/>
                          <a:ea typeface="Raleway Thin"/>
                          <a:cs typeface="Raleway Thin"/>
                          <a:sym typeface="Raleway Thin"/>
                        </a:rPr>
                        <a:t>2-5 students</a:t>
                      </a:r>
                      <a:endParaRPr sz="1200">
                        <a:solidFill>
                          <a:schemeClr val="dk1"/>
                        </a:solidFill>
                        <a:latin typeface="Raleway Thin"/>
                        <a:ea typeface="Raleway Thin"/>
                        <a:cs typeface="Raleway Thin"/>
                        <a:sym typeface="Raleway Thin"/>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latin typeface="Raleway"/>
                          <a:ea typeface="Raleway"/>
                          <a:cs typeface="Raleway"/>
                          <a:sym typeface="Raleway"/>
                        </a:rPr>
                        <a:t>19% at risk</a:t>
                      </a:r>
                      <a:endParaRPr>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latin typeface="Raleway"/>
                          <a:ea typeface="Raleway"/>
                          <a:cs typeface="Raleway"/>
                          <a:sym typeface="Raleway"/>
                        </a:rPr>
                        <a:t>21% at risk</a:t>
                      </a:r>
                      <a:endParaRPr>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b="1">
                          <a:latin typeface="Raleway"/>
                          <a:ea typeface="Raleway"/>
                          <a:cs typeface="Raleway"/>
                          <a:sym typeface="Raleway"/>
                        </a:rPr>
                        <a:t>Grades 2-5 Math</a:t>
                      </a:r>
                      <a:endParaRPr sz="1200" b="1">
                        <a:latin typeface="Raleway"/>
                        <a:ea typeface="Raleway"/>
                        <a:cs typeface="Raleway"/>
                        <a:sym typeface="Raleway"/>
                      </a:endParaRPr>
                    </a:p>
                    <a:p>
                      <a:pPr marL="0" lvl="0" indent="0" algn="l" rtl="0">
                        <a:spcBef>
                          <a:spcPts val="0"/>
                        </a:spcBef>
                        <a:spcAft>
                          <a:spcPts val="0"/>
                        </a:spcAft>
                        <a:buNone/>
                      </a:pPr>
                      <a:r>
                        <a:rPr lang="en" sz="1200">
                          <a:latin typeface="Raleway"/>
                          <a:ea typeface="Raleway"/>
                          <a:cs typeface="Raleway"/>
                          <a:sym typeface="Raleway"/>
                        </a:rPr>
                        <a:t>7,174 2-5 students </a:t>
                      </a:r>
                      <a:endParaRPr sz="1200">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latin typeface="Raleway"/>
                          <a:ea typeface="Raleway"/>
                          <a:cs typeface="Raleway"/>
                          <a:sym typeface="Raleway"/>
                        </a:rPr>
                        <a:t>12% at risk</a:t>
                      </a:r>
                      <a:endParaRPr>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latin typeface="Raleway"/>
                          <a:ea typeface="Raleway"/>
                          <a:cs typeface="Raleway"/>
                          <a:sym typeface="Raleway"/>
                        </a:rPr>
                        <a:t>9% at risk</a:t>
                      </a:r>
                      <a:endParaRPr>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296" name="Google Shape;296;p42"/>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3"/>
          <p:cNvSpPr txBox="1">
            <a:spLocks noGrp="1"/>
          </p:cNvSpPr>
          <p:nvPr>
            <p:ph type="title"/>
          </p:nvPr>
        </p:nvSpPr>
        <p:spPr>
          <a:xfrm>
            <a:off x="311725" y="207350"/>
            <a:ext cx="8520600" cy="91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rPr>
              <a:t>What does the data tell us?  </a:t>
            </a:r>
            <a:endParaRPr b="1">
              <a:solidFill>
                <a:srgbClr val="FFFFFF"/>
              </a:solidFill>
            </a:endParaRPr>
          </a:p>
          <a:p>
            <a:pPr marL="0" lvl="0" indent="0" algn="l" rtl="0">
              <a:spcBef>
                <a:spcPts val="0"/>
              </a:spcBef>
              <a:spcAft>
                <a:spcPts val="0"/>
              </a:spcAft>
              <a:buNone/>
            </a:pPr>
            <a:r>
              <a:rPr lang="en" sz="2000" b="1" i="1">
                <a:solidFill>
                  <a:srgbClr val="FFFFFF"/>
                </a:solidFill>
              </a:rPr>
              <a:t>FastBridge Universal Screening Data: Secondary</a:t>
            </a:r>
            <a:endParaRPr sz="2000" b="1" i="1">
              <a:solidFill>
                <a:srgbClr val="FFFFFF"/>
              </a:solidFill>
            </a:endParaRPr>
          </a:p>
          <a:p>
            <a:pPr marL="0" lvl="0" indent="0" algn="l" rtl="0">
              <a:spcBef>
                <a:spcPts val="0"/>
              </a:spcBef>
              <a:spcAft>
                <a:spcPts val="0"/>
              </a:spcAft>
              <a:buNone/>
            </a:pPr>
            <a:endParaRPr b="1">
              <a:solidFill>
                <a:srgbClr val="FFFFFF"/>
              </a:solidFill>
            </a:endParaRPr>
          </a:p>
        </p:txBody>
      </p:sp>
      <p:graphicFrame>
        <p:nvGraphicFramePr>
          <p:cNvPr id="302" name="Google Shape;302;p43"/>
          <p:cNvGraphicFramePr/>
          <p:nvPr/>
        </p:nvGraphicFramePr>
        <p:xfrm>
          <a:off x="390625" y="1440200"/>
          <a:ext cx="3000000" cy="3000000"/>
        </p:xfrm>
        <a:graphic>
          <a:graphicData uri="http://schemas.openxmlformats.org/drawingml/2006/table">
            <a:tbl>
              <a:tblPr>
                <a:noFill/>
                <a:tableStyleId>{CFABFAD4-D5DB-4748-AE99-DD6C72CEAC03}</a:tableStyleId>
              </a:tblPr>
              <a:tblGrid>
                <a:gridCol w="2754950">
                  <a:extLst>
                    <a:ext uri="{9D8B030D-6E8A-4147-A177-3AD203B41FA5}">
                      <a16:colId xmlns:a16="http://schemas.microsoft.com/office/drawing/2014/main" val="20000"/>
                    </a:ext>
                  </a:extLst>
                </a:gridCol>
                <a:gridCol w="2754950">
                  <a:extLst>
                    <a:ext uri="{9D8B030D-6E8A-4147-A177-3AD203B41FA5}">
                      <a16:colId xmlns:a16="http://schemas.microsoft.com/office/drawing/2014/main" val="20001"/>
                    </a:ext>
                  </a:extLst>
                </a:gridCol>
                <a:gridCol w="2754950">
                  <a:extLst>
                    <a:ext uri="{9D8B030D-6E8A-4147-A177-3AD203B41FA5}">
                      <a16:colId xmlns:a16="http://schemas.microsoft.com/office/drawing/2014/main" val="20002"/>
                    </a:ext>
                  </a:extLst>
                </a:gridCol>
              </a:tblGrid>
              <a:tr h="646625">
                <a:tc>
                  <a:txBody>
                    <a:bodyPr/>
                    <a:lstStyle/>
                    <a:p>
                      <a:pPr marL="0" lvl="0" indent="0" algn="l" rtl="0">
                        <a:spcBef>
                          <a:spcPts val="0"/>
                        </a:spcBef>
                        <a:spcAft>
                          <a:spcPts val="0"/>
                        </a:spcAft>
                        <a:buNone/>
                      </a:pPr>
                      <a:endParaRPr sz="1200">
                        <a:solidFill>
                          <a:schemeClr val="dk1"/>
                        </a:solidFill>
                        <a:latin typeface="Raleway Thin"/>
                        <a:ea typeface="Raleway Thin"/>
                        <a:cs typeface="Raleway Thin"/>
                        <a:sym typeface="Raleway Thin"/>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b="1">
                          <a:solidFill>
                            <a:schemeClr val="dk1"/>
                          </a:solidFill>
                          <a:latin typeface="Raleway"/>
                          <a:ea typeface="Raleway"/>
                          <a:cs typeface="Raleway"/>
                          <a:sym typeface="Raleway"/>
                        </a:rPr>
                        <a:t>Fall Reading Screener </a:t>
                      </a:r>
                      <a:endParaRPr sz="1200" b="1">
                        <a:solidFill>
                          <a:schemeClr val="dk1"/>
                        </a:solidFill>
                        <a:latin typeface="Raleway"/>
                        <a:ea typeface="Raleway"/>
                        <a:cs typeface="Raleway"/>
                        <a:sym typeface="Raleway"/>
                      </a:endParaRPr>
                    </a:p>
                    <a:p>
                      <a:pPr marL="0" lvl="0" indent="0" algn="l" rtl="0">
                        <a:spcBef>
                          <a:spcPts val="0"/>
                        </a:spcBef>
                        <a:spcAft>
                          <a:spcPts val="0"/>
                        </a:spcAft>
                        <a:buNone/>
                      </a:pPr>
                      <a:endParaRPr sz="1200"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b="1">
                          <a:solidFill>
                            <a:schemeClr val="dk1"/>
                          </a:solidFill>
                          <a:latin typeface="Raleway"/>
                          <a:ea typeface="Raleway"/>
                          <a:cs typeface="Raleway"/>
                          <a:sym typeface="Raleway"/>
                        </a:rPr>
                        <a:t>Winter Reading Screener </a:t>
                      </a:r>
                      <a:endParaRPr sz="1200"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063950">
                <a:tc>
                  <a:txBody>
                    <a:bodyPr/>
                    <a:lstStyle/>
                    <a:p>
                      <a:pPr marL="0" lvl="0" indent="0" algn="l" rtl="0">
                        <a:spcBef>
                          <a:spcPts val="0"/>
                        </a:spcBef>
                        <a:spcAft>
                          <a:spcPts val="0"/>
                        </a:spcAft>
                        <a:buNone/>
                      </a:pPr>
                      <a:r>
                        <a:rPr lang="en" sz="1200" b="1">
                          <a:solidFill>
                            <a:schemeClr val="dk1"/>
                          </a:solidFill>
                          <a:latin typeface="Raleway"/>
                          <a:ea typeface="Raleway"/>
                          <a:cs typeface="Raleway"/>
                          <a:sym typeface="Raleway"/>
                        </a:rPr>
                        <a:t>ELA: </a:t>
                      </a:r>
                      <a:endParaRPr sz="1200"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latin typeface="Raleway"/>
                          <a:ea typeface="Raleway"/>
                          <a:cs typeface="Raleway"/>
                          <a:sym typeface="Raleway"/>
                        </a:rPr>
                        <a:t>All Core Classes</a:t>
                      </a:r>
                      <a:endParaRPr>
                        <a:latin typeface="Raleway"/>
                        <a:ea typeface="Raleway"/>
                        <a:cs typeface="Raleway"/>
                        <a:sym typeface="Raleway"/>
                      </a:endParaRPr>
                    </a:p>
                    <a:p>
                      <a:pPr marL="0" lvl="0" indent="0" algn="l" rtl="0">
                        <a:spcBef>
                          <a:spcPts val="0"/>
                        </a:spcBef>
                        <a:spcAft>
                          <a:spcPts val="0"/>
                        </a:spcAft>
                        <a:buNone/>
                      </a:pPr>
                      <a:endParaRPr>
                        <a:latin typeface="Raleway"/>
                        <a:ea typeface="Raleway"/>
                        <a:cs typeface="Raleway"/>
                        <a:sym typeface="Raleway"/>
                      </a:endParaRPr>
                    </a:p>
                    <a:p>
                      <a:pPr marL="0" lvl="0" indent="0" algn="l" rtl="0">
                        <a:spcBef>
                          <a:spcPts val="0"/>
                        </a:spcBef>
                        <a:spcAft>
                          <a:spcPts val="0"/>
                        </a:spcAft>
                        <a:buNone/>
                      </a:pPr>
                      <a:r>
                        <a:rPr lang="en">
                          <a:latin typeface="Raleway"/>
                          <a:ea typeface="Raleway"/>
                          <a:cs typeface="Raleway"/>
                          <a:sym typeface="Raleway"/>
                        </a:rPr>
                        <a:t>6-8: at risk  18.2%</a:t>
                      </a:r>
                      <a:endParaRPr>
                        <a:latin typeface="Raleway"/>
                        <a:ea typeface="Raleway"/>
                        <a:cs typeface="Raleway"/>
                        <a:sym typeface="Raleway"/>
                      </a:endParaRPr>
                    </a:p>
                    <a:p>
                      <a:pPr marL="0" lvl="0" indent="0" algn="l" rtl="0">
                        <a:spcBef>
                          <a:spcPts val="0"/>
                        </a:spcBef>
                        <a:spcAft>
                          <a:spcPts val="0"/>
                        </a:spcAft>
                        <a:buNone/>
                      </a:pPr>
                      <a:endParaRPr>
                        <a:latin typeface="Raleway"/>
                        <a:ea typeface="Raleway"/>
                        <a:cs typeface="Raleway"/>
                        <a:sym typeface="Raleway"/>
                      </a:endParaRPr>
                    </a:p>
                    <a:p>
                      <a:pPr marL="0" lvl="0" indent="0" algn="l" rtl="0">
                        <a:spcBef>
                          <a:spcPts val="0"/>
                        </a:spcBef>
                        <a:spcAft>
                          <a:spcPts val="0"/>
                        </a:spcAft>
                        <a:buNone/>
                      </a:pPr>
                      <a:r>
                        <a:rPr lang="en">
                          <a:latin typeface="Raleway"/>
                          <a:ea typeface="Raleway"/>
                          <a:cs typeface="Raleway"/>
                          <a:sym typeface="Raleway"/>
                        </a:rPr>
                        <a:t>9-12: at risk  10.8%</a:t>
                      </a:r>
                      <a:endParaRPr>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latin typeface="Raleway"/>
                          <a:ea typeface="Raleway"/>
                          <a:cs typeface="Raleway"/>
                          <a:sym typeface="Raleway"/>
                        </a:rPr>
                        <a:t>To Be Administered in January 2021  - through grade 10</a:t>
                      </a:r>
                      <a:endParaRPr>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064725">
                <a:tc>
                  <a:txBody>
                    <a:bodyPr/>
                    <a:lstStyle/>
                    <a:p>
                      <a:pPr marL="0" lvl="0" indent="0" algn="l" rtl="0">
                        <a:spcBef>
                          <a:spcPts val="0"/>
                        </a:spcBef>
                        <a:spcAft>
                          <a:spcPts val="0"/>
                        </a:spcAft>
                        <a:buNone/>
                      </a:pPr>
                      <a:r>
                        <a:rPr lang="en" sz="1200" b="1">
                          <a:solidFill>
                            <a:schemeClr val="dk1"/>
                          </a:solidFill>
                          <a:latin typeface="Raleway"/>
                          <a:ea typeface="Raleway"/>
                          <a:cs typeface="Raleway"/>
                          <a:sym typeface="Raleway"/>
                        </a:rPr>
                        <a:t>Math:</a:t>
                      </a:r>
                      <a:endParaRPr sz="1200"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latin typeface="Raleway"/>
                          <a:ea typeface="Raleway"/>
                          <a:cs typeface="Raleway"/>
                          <a:sym typeface="Raleway"/>
                        </a:rPr>
                        <a:t>All Math Classes</a:t>
                      </a:r>
                      <a:endParaRPr>
                        <a:latin typeface="Raleway"/>
                        <a:ea typeface="Raleway"/>
                        <a:cs typeface="Raleway"/>
                        <a:sym typeface="Raleway"/>
                      </a:endParaRPr>
                    </a:p>
                    <a:p>
                      <a:pPr marL="0" lvl="0" indent="0" algn="l" rtl="0">
                        <a:spcBef>
                          <a:spcPts val="0"/>
                        </a:spcBef>
                        <a:spcAft>
                          <a:spcPts val="0"/>
                        </a:spcAft>
                        <a:buNone/>
                      </a:pPr>
                      <a:endParaRPr>
                        <a:latin typeface="Raleway"/>
                        <a:ea typeface="Raleway"/>
                        <a:cs typeface="Raleway"/>
                        <a:sym typeface="Raleway"/>
                      </a:endParaRPr>
                    </a:p>
                    <a:p>
                      <a:pPr marL="0" lvl="0" indent="0" algn="l" rtl="0">
                        <a:spcBef>
                          <a:spcPts val="0"/>
                        </a:spcBef>
                        <a:spcAft>
                          <a:spcPts val="0"/>
                        </a:spcAft>
                        <a:buClr>
                          <a:schemeClr val="dk1"/>
                        </a:buClr>
                        <a:buSzPts val="1100"/>
                        <a:buFont typeface="Arial"/>
                        <a:buNone/>
                      </a:pPr>
                      <a:r>
                        <a:rPr lang="en">
                          <a:solidFill>
                            <a:schemeClr val="dk1"/>
                          </a:solidFill>
                          <a:latin typeface="Raleway"/>
                          <a:ea typeface="Raleway"/>
                          <a:cs typeface="Raleway"/>
                          <a:sym typeface="Raleway"/>
                        </a:rPr>
                        <a:t>6-8: at risk    10.4%</a:t>
                      </a:r>
                      <a:endParaRPr>
                        <a:solidFill>
                          <a:schemeClr val="dk1"/>
                        </a:solidFill>
                        <a:latin typeface="Raleway"/>
                        <a:ea typeface="Raleway"/>
                        <a:cs typeface="Raleway"/>
                        <a:sym typeface="Raleway"/>
                      </a:endParaRPr>
                    </a:p>
                    <a:p>
                      <a:pPr marL="0" lvl="0" indent="0" algn="l" rtl="0">
                        <a:spcBef>
                          <a:spcPts val="0"/>
                        </a:spcBef>
                        <a:spcAft>
                          <a:spcPts val="0"/>
                        </a:spcAft>
                        <a:buClr>
                          <a:schemeClr val="dk1"/>
                        </a:buClr>
                        <a:buSzPts val="1100"/>
                        <a:buFont typeface="Arial"/>
                        <a:buNone/>
                      </a:pPr>
                      <a:endParaRPr>
                        <a:solidFill>
                          <a:schemeClr val="dk1"/>
                        </a:solidFill>
                        <a:latin typeface="Raleway"/>
                        <a:ea typeface="Raleway"/>
                        <a:cs typeface="Raleway"/>
                        <a:sym typeface="Raleway"/>
                      </a:endParaRPr>
                    </a:p>
                    <a:p>
                      <a:pPr marL="0" lvl="0" indent="0" algn="l" rtl="0">
                        <a:spcBef>
                          <a:spcPts val="0"/>
                        </a:spcBef>
                        <a:spcAft>
                          <a:spcPts val="0"/>
                        </a:spcAft>
                        <a:buClr>
                          <a:schemeClr val="dk1"/>
                        </a:buClr>
                        <a:buSzPts val="1100"/>
                        <a:buFont typeface="Arial"/>
                        <a:buNone/>
                      </a:pPr>
                      <a:r>
                        <a:rPr lang="en">
                          <a:solidFill>
                            <a:schemeClr val="dk1"/>
                          </a:solidFill>
                          <a:latin typeface="Raleway"/>
                          <a:ea typeface="Raleway"/>
                          <a:cs typeface="Raleway"/>
                          <a:sym typeface="Raleway"/>
                        </a:rPr>
                        <a:t>9-12: at risk    7.5%</a:t>
                      </a:r>
                      <a:endParaRPr>
                        <a:latin typeface="Raleway"/>
                        <a:ea typeface="Raleway"/>
                        <a:cs typeface="Raleway"/>
                        <a:sym typeface="Raleway"/>
                      </a:endParaRPr>
                    </a:p>
                    <a:p>
                      <a:pPr marL="0" lvl="0" indent="0" algn="l" rtl="0">
                        <a:spcBef>
                          <a:spcPts val="0"/>
                        </a:spcBef>
                        <a:spcAft>
                          <a:spcPts val="0"/>
                        </a:spcAft>
                        <a:buNone/>
                      </a:pPr>
                      <a:endParaRPr>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1"/>
                          </a:solidFill>
                          <a:latin typeface="Raleway"/>
                          <a:ea typeface="Raleway"/>
                          <a:cs typeface="Raleway"/>
                          <a:sym typeface="Raleway"/>
                        </a:rPr>
                        <a:t>To Be Administered in January 2021 - through Algebra 2</a:t>
                      </a:r>
                      <a:endParaRPr>
                        <a:solidFill>
                          <a:schemeClr val="dk1"/>
                        </a:solidFill>
                        <a:latin typeface="Raleway"/>
                        <a:ea typeface="Raleway"/>
                        <a:cs typeface="Raleway"/>
                        <a:sym typeface="Raleway"/>
                      </a:endParaRPr>
                    </a:p>
                    <a:p>
                      <a:pPr marL="0" lvl="0" indent="0" algn="l" rtl="0">
                        <a:spcBef>
                          <a:spcPts val="0"/>
                        </a:spcBef>
                        <a:spcAft>
                          <a:spcPts val="0"/>
                        </a:spcAft>
                        <a:buNone/>
                      </a:pPr>
                      <a:endParaRPr>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303" name="Google Shape;303;p43"/>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t>What does the District’s Learning Loss Data tell us?</a:t>
            </a:r>
            <a:endParaRPr sz="2400" b="1"/>
          </a:p>
        </p:txBody>
      </p:sp>
      <p:sp>
        <p:nvSpPr>
          <p:cNvPr id="309" name="Google Shape;309;p44"/>
          <p:cNvSpPr txBox="1"/>
          <p:nvPr/>
        </p:nvSpPr>
        <p:spPr>
          <a:xfrm>
            <a:off x="533400" y="1524000"/>
            <a:ext cx="80601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434343"/>
                </a:solidFill>
                <a:latin typeface="Raleway"/>
                <a:ea typeface="Raleway"/>
                <a:cs typeface="Raleway"/>
                <a:sym typeface="Raleway"/>
              </a:rPr>
              <a:t>Elementary:</a:t>
            </a:r>
            <a:endParaRPr sz="1800" b="1">
              <a:solidFill>
                <a:srgbClr val="434343"/>
              </a:solidFill>
              <a:latin typeface="Raleway"/>
              <a:ea typeface="Raleway"/>
              <a:cs typeface="Raleway"/>
              <a:sym typeface="Raleway"/>
            </a:endParaRPr>
          </a:p>
          <a:p>
            <a:pPr marL="457200" lvl="0" indent="-330200" algn="l" rtl="0">
              <a:spcBef>
                <a:spcPts val="0"/>
              </a:spcBef>
              <a:spcAft>
                <a:spcPts val="0"/>
              </a:spcAft>
              <a:buClr>
                <a:srgbClr val="434343"/>
              </a:buClr>
              <a:buSzPts val="1600"/>
              <a:buFont typeface="Raleway Thin"/>
              <a:buChar char="●"/>
            </a:pPr>
            <a:r>
              <a:rPr lang="en" sz="1600">
                <a:solidFill>
                  <a:srgbClr val="434343"/>
                </a:solidFill>
                <a:latin typeface="Raleway Thin"/>
                <a:ea typeface="Raleway Thin"/>
                <a:cs typeface="Raleway Thin"/>
                <a:sym typeface="Raleway Thin"/>
              </a:rPr>
              <a:t>Slight increases in students at risk in Reading in Grades 2-5 and in Math in Grade 1.  </a:t>
            </a:r>
            <a:endParaRPr sz="1600">
              <a:solidFill>
                <a:srgbClr val="434343"/>
              </a:solidFill>
              <a:latin typeface="Raleway Thin"/>
              <a:ea typeface="Raleway Thin"/>
              <a:cs typeface="Raleway Thin"/>
              <a:sym typeface="Raleway Thin"/>
            </a:endParaRPr>
          </a:p>
          <a:p>
            <a:pPr marL="457200" lvl="0" indent="-330200" algn="l" rtl="0">
              <a:spcBef>
                <a:spcPts val="0"/>
              </a:spcBef>
              <a:spcAft>
                <a:spcPts val="0"/>
              </a:spcAft>
              <a:buClr>
                <a:srgbClr val="434343"/>
              </a:buClr>
              <a:buSzPts val="1600"/>
              <a:buFont typeface="Raleway Thin"/>
              <a:buChar char="●"/>
            </a:pPr>
            <a:r>
              <a:rPr lang="en" sz="1600">
                <a:solidFill>
                  <a:srgbClr val="434343"/>
                </a:solidFill>
                <a:latin typeface="Raleway Thin"/>
                <a:ea typeface="Raleway Thin"/>
                <a:cs typeface="Raleway Thin"/>
                <a:sym typeface="Raleway Thin"/>
              </a:rPr>
              <a:t>Decrease in students at risk in Math Grades 2-5</a:t>
            </a:r>
            <a:endParaRPr sz="1600">
              <a:solidFill>
                <a:srgbClr val="434343"/>
              </a:solidFill>
              <a:latin typeface="Raleway Thin"/>
              <a:ea typeface="Raleway Thin"/>
              <a:cs typeface="Raleway Thin"/>
              <a:sym typeface="Raleway Thin"/>
            </a:endParaRPr>
          </a:p>
          <a:p>
            <a:pPr marL="0" lvl="0" indent="0" algn="l" rtl="0">
              <a:spcBef>
                <a:spcPts val="0"/>
              </a:spcBef>
              <a:spcAft>
                <a:spcPts val="0"/>
              </a:spcAft>
              <a:buNone/>
            </a:pPr>
            <a:endParaRPr sz="1800">
              <a:solidFill>
                <a:srgbClr val="434343"/>
              </a:solidFill>
              <a:latin typeface="Raleway Thin"/>
              <a:ea typeface="Raleway Thin"/>
              <a:cs typeface="Raleway Thin"/>
              <a:sym typeface="Raleway Thin"/>
            </a:endParaRPr>
          </a:p>
          <a:p>
            <a:pPr marL="0" lvl="0" indent="0" algn="l" rtl="0">
              <a:spcBef>
                <a:spcPts val="0"/>
              </a:spcBef>
              <a:spcAft>
                <a:spcPts val="0"/>
              </a:spcAft>
              <a:buNone/>
            </a:pPr>
            <a:r>
              <a:rPr lang="en" sz="1800" b="1">
                <a:solidFill>
                  <a:srgbClr val="434343"/>
                </a:solidFill>
                <a:latin typeface="Raleway"/>
                <a:ea typeface="Raleway"/>
                <a:cs typeface="Raleway"/>
                <a:sym typeface="Raleway"/>
              </a:rPr>
              <a:t>Secondary:</a:t>
            </a:r>
            <a:endParaRPr sz="1800" b="1">
              <a:solidFill>
                <a:srgbClr val="434343"/>
              </a:solidFill>
              <a:latin typeface="Raleway"/>
              <a:ea typeface="Raleway"/>
              <a:cs typeface="Raleway"/>
              <a:sym typeface="Raleway"/>
            </a:endParaRPr>
          </a:p>
          <a:p>
            <a:pPr marL="457200" lvl="0" indent="-330200" algn="l" rtl="0">
              <a:lnSpc>
                <a:spcPct val="115000"/>
              </a:lnSpc>
              <a:spcBef>
                <a:spcPts val="0"/>
              </a:spcBef>
              <a:spcAft>
                <a:spcPts val="0"/>
              </a:spcAft>
              <a:buClr>
                <a:srgbClr val="434343"/>
              </a:buClr>
              <a:buSzPts val="1600"/>
              <a:buFont typeface="Raleway Thin"/>
              <a:buChar char="●"/>
            </a:pPr>
            <a:r>
              <a:rPr lang="en" sz="1600">
                <a:solidFill>
                  <a:srgbClr val="434343"/>
                </a:solidFill>
                <a:latin typeface="Raleway Thin"/>
                <a:ea typeface="Raleway Thin"/>
                <a:cs typeface="Raleway Thin"/>
                <a:sym typeface="Raleway Thin"/>
              </a:rPr>
              <a:t>The secondary D/F data indicates the focus on “work completion” in a remote setting.</a:t>
            </a:r>
            <a:endParaRPr sz="1600">
              <a:solidFill>
                <a:srgbClr val="434343"/>
              </a:solidFill>
              <a:latin typeface="Raleway Thin"/>
              <a:ea typeface="Raleway Thin"/>
              <a:cs typeface="Raleway Thin"/>
              <a:sym typeface="Raleway Thin"/>
            </a:endParaRPr>
          </a:p>
          <a:p>
            <a:pPr marL="457200" lvl="0" indent="-330200" algn="l" rtl="0">
              <a:lnSpc>
                <a:spcPct val="115000"/>
              </a:lnSpc>
              <a:spcBef>
                <a:spcPts val="0"/>
              </a:spcBef>
              <a:spcAft>
                <a:spcPts val="0"/>
              </a:spcAft>
              <a:buClr>
                <a:srgbClr val="434343"/>
              </a:buClr>
              <a:buSzPts val="1600"/>
              <a:buFont typeface="Raleway Thin"/>
              <a:buChar char="●"/>
            </a:pPr>
            <a:r>
              <a:rPr lang="en" sz="1600">
                <a:solidFill>
                  <a:srgbClr val="434343"/>
                </a:solidFill>
                <a:latin typeface="Raleway Thin"/>
                <a:ea typeface="Raleway Thin"/>
                <a:cs typeface="Raleway Thin"/>
                <a:sym typeface="Raleway Thin"/>
              </a:rPr>
              <a:t>Inconsistencies in grade data reinforce the need for assessment reform to be delivered during Spring 2021. </a:t>
            </a:r>
            <a:endParaRPr sz="1800" b="1">
              <a:solidFill>
                <a:srgbClr val="434343"/>
              </a:solidFill>
              <a:latin typeface="Raleway"/>
              <a:ea typeface="Raleway"/>
              <a:cs typeface="Raleway"/>
              <a:sym typeface="Raleway"/>
            </a:endParaRPr>
          </a:p>
          <a:p>
            <a:pPr marL="0" lvl="0" indent="0" algn="l" rtl="0">
              <a:spcBef>
                <a:spcPts val="1600"/>
              </a:spcBef>
              <a:spcAft>
                <a:spcPts val="0"/>
              </a:spcAft>
              <a:buNone/>
            </a:pPr>
            <a:endParaRPr sz="3000" b="1">
              <a:solidFill>
                <a:srgbClr val="434343"/>
              </a:solidFill>
              <a:latin typeface="Raleway"/>
              <a:ea typeface="Raleway"/>
              <a:cs typeface="Raleway"/>
              <a:sym typeface="Raleway"/>
            </a:endParaRPr>
          </a:p>
          <a:p>
            <a:pPr marL="0" lvl="0" indent="0" algn="l" rtl="0">
              <a:spcBef>
                <a:spcPts val="0"/>
              </a:spcBef>
              <a:spcAft>
                <a:spcPts val="0"/>
              </a:spcAft>
              <a:buNone/>
            </a:pPr>
            <a:endParaRPr sz="2800">
              <a:solidFill>
                <a:srgbClr val="434343"/>
              </a:solidFill>
            </a:endParaRPr>
          </a:p>
        </p:txBody>
      </p:sp>
      <p:pic>
        <p:nvPicPr>
          <p:cNvPr id="310" name="Google Shape;310;p44"/>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t>What actions are needed to support students with learning loss?</a:t>
            </a:r>
            <a:endParaRPr sz="2100" b="1"/>
          </a:p>
        </p:txBody>
      </p:sp>
      <p:graphicFrame>
        <p:nvGraphicFramePr>
          <p:cNvPr id="316" name="Google Shape;316;p45"/>
          <p:cNvGraphicFramePr/>
          <p:nvPr/>
        </p:nvGraphicFramePr>
        <p:xfrm>
          <a:off x="328038" y="1951200"/>
          <a:ext cx="3000000" cy="3000000"/>
        </p:xfrm>
        <a:graphic>
          <a:graphicData uri="http://schemas.openxmlformats.org/drawingml/2006/table">
            <a:tbl>
              <a:tblPr>
                <a:noFill/>
                <a:tableStyleId>{CFABFAD4-D5DB-4748-AE99-DD6C72CEAC03}</a:tableStyleId>
              </a:tblPr>
              <a:tblGrid>
                <a:gridCol w="4169075">
                  <a:extLst>
                    <a:ext uri="{9D8B030D-6E8A-4147-A177-3AD203B41FA5}">
                      <a16:colId xmlns:a16="http://schemas.microsoft.com/office/drawing/2014/main" val="20000"/>
                    </a:ext>
                  </a:extLst>
                </a:gridCol>
                <a:gridCol w="4014350">
                  <a:extLst>
                    <a:ext uri="{9D8B030D-6E8A-4147-A177-3AD203B41FA5}">
                      <a16:colId xmlns:a16="http://schemas.microsoft.com/office/drawing/2014/main" val="20001"/>
                    </a:ext>
                  </a:extLst>
                </a:gridCol>
              </a:tblGrid>
              <a:tr h="513375">
                <a:tc>
                  <a:txBody>
                    <a:bodyPr/>
                    <a:lstStyle/>
                    <a:p>
                      <a:pPr marL="0" lvl="0" indent="0" algn="ctr" rtl="0">
                        <a:spcBef>
                          <a:spcPts val="0"/>
                        </a:spcBef>
                        <a:spcAft>
                          <a:spcPts val="0"/>
                        </a:spcAft>
                        <a:buNone/>
                      </a:pPr>
                      <a:r>
                        <a:rPr lang="en" b="1">
                          <a:solidFill>
                            <a:schemeClr val="dk1"/>
                          </a:solidFill>
                          <a:latin typeface="Raleway"/>
                          <a:ea typeface="Raleway"/>
                          <a:cs typeface="Raleway"/>
                          <a:sym typeface="Raleway"/>
                        </a:rPr>
                        <a:t>Students will have access to: </a:t>
                      </a:r>
                      <a:endParaRPr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chemeClr val="dk1"/>
                          </a:solidFill>
                          <a:latin typeface="Raleway"/>
                          <a:ea typeface="Raleway"/>
                          <a:cs typeface="Raleway"/>
                          <a:sym typeface="Raleway"/>
                        </a:rPr>
                        <a:t>Staff will have access to: </a:t>
                      </a:r>
                      <a:endParaRPr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36825">
                <a:tc rowSpan="5">
                  <a:txBody>
                    <a:bodyPr/>
                    <a:lstStyle/>
                    <a:p>
                      <a:pPr marL="457200" lvl="0" indent="-317500" algn="l" rtl="0">
                        <a:spcBef>
                          <a:spcPts val="0"/>
                        </a:spcBef>
                        <a:spcAft>
                          <a:spcPts val="0"/>
                        </a:spcAft>
                        <a:buClr>
                          <a:schemeClr val="dk1"/>
                        </a:buClr>
                        <a:buSzPts val="1400"/>
                        <a:buFont typeface="Raleway"/>
                        <a:buChar char="●"/>
                      </a:pPr>
                      <a:r>
                        <a:rPr lang="en">
                          <a:solidFill>
                            <a:schemeClr val="dk1"/>
                          </a:solidFill>
                          <a:latin typeface="Raleway"/>
                          <a:ea typeface="Raleway"/>
                          <a:cs typeface="Raleway"/>
                          <a:sym typeface="Raleway"/>
                        </a:rPr>
                        <a:t>Extended student support time after school</a:t>
                      </a:r>
                      <a:endParaRPr>
                        <a:solidFill>
                          <a:schemeClr val="dk1"/>
                        </a:solidFill>
                        <a:latin typeface="Raleway"/>
                        <a:ea typeface="Raleway"/>
                        <a:cs typeface="Raleway"/>
                        <a:sym typeface="Raleway"/>
                      </a:endParaRPr>
                    </a:p>
                    <a:p>
                      <a:pPr marL="914400" lvl="0" indent="0" algn="l" rtl="0">
                        <a:spcBef>
                          <a:spcPts val="0"/>
                        </a:spcBef>
                        <a:spcAft>
                          <a:spcPts val="0"/>
                        </a:spcAft>
                        <a:buNone/>
                      </a:pPr>
                      <a:endParaRPr>
                        <a:solidFill>
                          <a:schemeClr val="dk1"/>
                        </a:solidFill>
                        <a:latin typeface="Raleway"/>
                        <a:ea typeface="Raleway"/>
                        <a:cs typeface="Raleway"/>
                        <a:sym typeface="Raleway"/>
                      </a:endParaRPr>
                    </a:p>
                    <a:p>
                      <a:pPr marL="457200" lvl="0" indent="-317500" algn="l" rtl="0">
                        <a:spcBef>
                          <a:spcPts val="0"/>
                        </a:spcBef>
                        <a:spcAft>
                          <a:spcPts val="0"/>
                        </a:spcAft>
                        <a:buClr>
                          <a:schemeClr val="dk1"/>
                        </a:buClr>
                        <a:buSzPts val="1400"/>
                        <a:buFont typeface="Raleway"/>
                        <a:buChar char="●"/>
                      </a:pPr>
                      <a:r>
                        <a:rPr lang="en">
                          <a:solidFill>
                            <a:schemeClr val="dk1"/>
                          </a:solidFill>
                          <a:latin typeface="Raleway"/>
                          <a:ea typeface="Raleway"/>
                          <a:cs typeface="Raleway"/>
                          <a:sym typeface="Raleway"/>
                        </a:rPr>
                        <a:t>Specialized small groups during school and after school</a:t>
                      </a:r>
                      <a:endParaRPr>
                        <a:solidFill>
                          <a:schemeClr val="dk1"/>
                        </a:solidFill>
                        <a:latin typeface="Raleway"/>
                        <a:ea typeface="Raleway"/>
                        <a:cs typeface="Raleway"/>
                        <a:sym typeface="Raleway"/>
                      </a:endParaRPr>
                    </a:p>
                    <a:p>
                      <a:pPr marL="914400" lvl="0" indent="0" algn="l" rtl="0">
                        <a:spcBef>
                          <a:spcPts val="0"/>
                        </a:spcBef>
                        <a:spcAft>
                          <a:spcPts val="0"/>
                        </a:spcAft>
                        <a:buNone/>
                      </a:pPr>
                      <a:endParaRPr>
                        <a:solidFill>
                          <a:schemeClr val="dk1"/>
                        </a:solidFill>
                        <a:latin typeface="Raleway"/>
                        <a:ea typeface="Raleway"/>
                        <a:cs typeface="Raleway"/>
                        <a:sym typeface="Raleway"/>
                      </a:endParaRPr>
                    </a:p>
                    <a:p>
                      <a:pPr marL="457200" lvl="0" indent="-317500" algn="l" rtl="0">
                        <a:spcBef>
                          <a:spcPts val="0"/>
                        </a:spcBef>
                        <a:spcAft>
                          <a:spcPts val="0"/>
                        </a:spcAft>
                        <a:buClr>
                          <a:schemeClr val="dk1"/>
                        </a:buClr>
                        <a:buSzPts val="1400"/>
                        <a:buFont typeface="Raleway"/>
                        <a:buChar char="●"/>
                      </a:pPr>
                      <a:r>
                        <a:rPr lang="en">
                          <a:solidFill>
                            <a:schemeClr val="dk1"/>
                          </a:solidFill>
                          <a:latin typeface="Raleway"/>
                          <a:ea typeface="Raleway"/>
                          <a:cs typeface="Raleway"/>
                          <a:sym typeface="Raleway"/>
                        </a:rPr>
                        <a:t>Student support time interventions based on universal screening data</a:t>
                      </a:r>
                      <a:endParaRPr>
                        <a:solidFill>
                          <a:schemeClr val="dk1"/>
                        </a:solidFill>
                        <a:latin typeface="Raleway"/>
                        <a:ea typeface="Raleway"/>
                        <a:cs typeface="Raleway"/>
                        <a:sym typeface="Raleway"/>
                      </a:endParaRPr>
                    </a:p>
                    <a:p>
                      <a:pPr marL="914400" lvl="0" indent="0" algn="l" rtl="0">
                        <a:spcBef>
                          <a:spcPts val="0"/>
                        </a:spcBef>
                        <a:spcAft>
                          <a:spcPts val="0"/>
                        </a:spcAft>
                        <a:buNone/>
                      </a:pPr>
                      <a:endParaRPr>
                        <a:solidFill>
                          <a:schemeClr val="dk1"/>
                        </a:solidFill>
                        <a:latin typeface="Raleway"/>
                        <a:ea typeface="Raleway"/>
                        <a:cs typeface="Raleway"/>
                        <a:sym typeface="Raleway"/>
                      </a:endParaRPr>
                    </a:p>
                    <a:p>
                      <a:pPr marL="0" lvl="0" indent="0" algn="ctr" rtl="0">
                        <a:spcBef>
                          <a:spcPts val="0"/>
                        </a:spcBef>
                        <a:spcAft>
                          <a:spcPts val="0"/>
                        </a:spcAft>
                        <a:buNone/>
                      </a:pPr>
                      <a:endParaRPr>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rowSpan="5">
                  <a:txBody>
                    <a:bodyPr/>
                    <a:lstStyle/>
                    <a:p>
                      <a:pPr marL="457200" lvl="0" indent="-317500" algn="l" rtl="0">
                        <a:spcBef>
                          <a:spcPts val="0"/>
                        </a:spcBef>
                        <a:spcAft>
                          <a:spcPts val="0"/>
                        </a:spcAft>
                        <a:buClr>
                          <a:schemeClr val="dk1"/>
                        </a:buClr>
                        <a:buSzPts val="1400"/>
                        <a:buFont typeface="Raleway"/>
                        <a:buChar char="●"/>
                      </a:pPr>
                      <a:r>
                        <a:rPr lang="en">
                          <a:solidFill>
                            <a:schemeClr val="dk1"/>
                          </a:solidFill>
                          <a:latin typeface="Raleway"/>
                          <a:ea typeface="Raleway"/>
                          <a:cs typeface="Raleway"/>
                          <a:sym typeface="Raleway"/>
                        </a:rPr>
                        <a:t>Universal screening data </a:t>
                      </a:r>
                      <a:endParaRPr>
                        <a:solidFill>
                          <a:schemeClr val="dk1"/>
                        </a:solidFill>
                        <a:latin typeface="Raleway"/>
                        <a:ea typeface="Raleway"/>
                        <a:cs typeface="Raleway"/>
                        <a:sym typeface="Raleway"/>
                      </a:endParaRPr>
                    </a:p>
                    <a:p>
                      <a:pPr marL="457200" lvl="0" indent="0" algn="l" rtl="0">
                        <a:spcBef>
                          <a:spcPts val="0"/>
                        </a:spcBef>
                        <a:spcAft>
                          <a:spcPts val="0"/>
                        </a:spcAft>
                        <a:buNone/>
                      </a:pPr>
                      <a:endParaRPr>
                        <a:solidFill>
                          <a:schemeClr val="dk1"/>
                        </a:solidFill>
                        <a:latin typeface="Raleway"/>
                        <a:ea typeface="Raleway"/>
                        <a:cs typeface="Raleway"/>
                        <a:sym typeface="Raleway"/>
                      </a:endParaRPr>
                    </a:p>
                    <a:p>
                      <a:pPr marL="457200" lvl="0" indent="-317500" algn="l" rtl="0">
                        <a:spcBef>
                          <a:spcPts val="0"/>
                        </a:spcBef>
                        <a:spcAft>
                          <a:spcPts val="0"/>
                        </a:spcAft>
                        <a:buClr>
                          <a:schemeClr val="dk1"/>
                        </a:buClr>
                        <a:buSzPts val="1400"/>
                        <a:buFont typeface="Raleway"/>
                        <a:buChar char="●"/>
                      </a:pPr>
                      <a:r>
                        <a:rPr lang="en">
                          <a:solidFill>
                            <a:schemeClr val="dk1"/>
                          </a:solidFill>
                          <a:latin typeface="Raleway"/>
                          <a:ea typeface="Raleway"/>
                          <a:cs typeface="Raleway"/>
                          <a:sym typeface="Raleway"/>
                        </a:rPr>
                        <a:t>Increased Professional Development </a:t>
                      </a:r>
                      <a:endParaRPr>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80925">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466150">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478450">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0">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bl>
          </a:graphicData>
        </a:graphic>
      </p:graphicFrame>
      <p:sp>
        <p:nvSpPr>
          <p:cNvPr id="317" name="Google Shape;317;p45"/>
          <p:cNvSpPr txBox="1"/>
          <p:nvPr/>
        </p:nvSpPr>
        <p:spPr>
          <a:xfrm>
            <a:off x="328050" y="1330600"/>
            <a:ext cx="8679600" cy="968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900" b="1">
                <a:solidFill>
                  <a:schemeClr val="dk1"/>
                </a:solidFill>
                <a:latin typeface="Raleway"/>
                <a:ea typeface="Raleway"/>
                <a:cs typeface="Raleway"/>
                <a:sym typeface="Raleway"/>
              </a:rPr>
              <a:t>Learning Loss Intervention Actions January 2021 </a:t>
            </a:r>
            <a:r>
              <a:rPr lang="en" sz="1300" b="1">
                <a:solidFill>
                  <a:schemeClr val="dk2"/>
                </a:solidFill>
                <a:latin typeface="Raleway"/>
                <a:ea typeface="Raleway"/>
                <a:cs typeface="Raleway"/>
                <a:sym typeface="Raleway"/>
              </a:rPr>
              <a:t> </a:t>
            </a:r>
            <a:r>
              <a:rPr lang="en" sz="1500" b="1">
                <a:solidFill>
                  <a:schemeClr val="dk2"/>
                </a:solidFill>
                <a:latin typeface="Raleway"/>
                <a:ea typeface="Raleway"/>
                <a:cs typeface="Raleway"/>
                <a:sym typeface="Raleway"/>
              </a:rPr>
              <a:t> </a:t>
            </a:r>
            <a:r>
              <a:rPr lang="en" sz="2300" b="1">
                <a:solidFill>
                  <a:schemeClr val="dk2"/>
                </a:solidFill>
                <a:latin typeface="Raleway"/>
                <a:ea typeface="Raleway"/>
                <a:cs typeface="Raleway"/>
                <a:sym typeface="Raleway"/>
              </a:rPr>
              <a:t> </a:t>
            </a:r>
            <a:endParaRPr sz="2300" b="1">
              <a:solidFill>
                <a:schemeClr val="dk2"/>
              </a:solidFill>
              <a:latin typeface="Raleway"/>
              <a:ea typeface="Raleway"/>
              <a:cs typeface="Raleway"/>
              <a:sym typeface="Raleway"/>
            </a:endParaRPr>
          </a:p>
        </p:txBody>
      </p:sp>
      <p:pic>
        <p:nvPicPr>
          <p:cNvPr id="318" name="Google Shape;318;p45"/>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t>What actions are needed to support students with learning loss?</a:t>
            </a:r>
            <a:endParaRPr sz="2100" b="1"/>
          </a:p>
        </p:txBody>
      </p:sp>
      <p:graphicFrame>
        <p:nvGraphicFramePr>
          <p:cNvPr id="324" name="Google Shape;324;p46"/>
          <p:cNvGraphicFramePr/>
          <p:nvPr/>
        </p:nvGraphicFramePr>
        <p:xfrm>
          <a:off x="251850" y="1943075"/>
          <a:ext cx="3000000" cy="3000000"/>
        </p:xfrm>
        <a:graphic>
          <a:graphicData uri="http://schemas.openxmlformats.org/drawingml/2006/table">
            <a:tbl>
              <a:tblPr>
                <a:noFill/>
                <a:tableStyleId>{CFABFAD4-D5DB-4748-AE99-DD6C72CEAC03}</a:tableStyleId>
              </a:tblPr>
              <a:tblGrid>
                <a:gridCol w="4193475">
                  <a:extLst>
                    <a:ext uri="{9D8B030D-6E8A-4147-A177-3AD203B41FA5}">
                      <a16:colId xmlns:a16="http://schemas.microsoft.com/office/drawing/2014/main" val="20000"/>
                    </a:ext>
                  </a:extLst>
                </a:gridCol>
                <a:gridCol w="4037825">
                  <a:extLst>
                    <a:ext uri="{9D8B030D-6E8A-4147-A177-3AD203B41FA5}">
                      <a16:colId xmlns:a16="http://schemas.microsoft.com/office/drawing/2014/main" val="20001"/>
                    </a:ext>
                  </a:extLst>
                </a:gridCol>
              </a:tblGrid>
              <a:tr h="781950">
                <a:tc>
                  <a:txBody>
                    <a:bodyPr/>
                    <a:lstStyle/>
                    <a:p>
                      <a:pPr marL="0" lvl="0" indent="0" algn="ctr" rtl="0">
                        <a:spcBef>
                          <a:spcPts val="0"/>
                        </a:spcBef>
                        <a:spcAft>
                          <a:spcPts val="0"/>
                        </a:spcAft>
                        <a:buNone/>
                      </a:pPr>
                      <a:r>
                        <a:rPr lang="en" b="1">
                          <a:solidFill>
                            <a:schemeClr val="dk1"/>
                          </a:solidFill>
                          <a:latin typeface="Raleway"/>
                          <a:ea typeface="Raleway"/>
                          <a:cs typeface="Raleway"/>
                          <a:sym typeface="Raleway"/>
                        </a:rPr>
                        <a:t>Students </a:t>
                      </a:r>
                      <a:endParaRPr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chemeClr val="dk1"/>
                          </a:solidFill>
                          <a:latin typeface="Raleway"/>
                          <a:ea typeface="Raleway"/>
                          <a:cs typeface="Raleway"/>
                          <a:sym typeface="Raleway"/>
                        </a:rPr>
                        <a:t>Staff </a:t>
                      </a:r>
                      <a:endParaRPr b="1">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51925">
                <a:tc rowSpan="3">
                  <a:txBody>
                    <a:bodyPr/>
                    <a:lstStyle/>
                    <a:p>
                      <a:pPr marL="457200" lvl="0" indent="-317500" algn="l" rtl="0">
                        <a:spcBef>
                          <a:spcPts val="0"/>
                        </a:spcBef>
                        <a:spcAft>
                          <a:spcPts val="0"/>
                        </a:spcAft>
                        <a:buClr>
                          <a:schemeClr val="dk1"/>
                        </a:buClr>
                        <a:buSzPts val="1400"/>
                        <a:buFont typeface="Raleway"/>
                        <a:buChar char="●"/>
                      </a:pPr>
                      <a:r>
                        <a:rPr lang="en">
                          <a:solidFill>
                            <a:schemeClr val="dk1"/>
                          </a:solidFill>
                          <a:latin typeface="Raleway"/>
                          <a:ea typeface="Raleway"/>
                          <a:cs typeface="Raleway"/>
                          <a:sym typeface="Raleway"/>
                        </a:rPr>
                        <a:t>High School tutoring</a:t>
                      </a:r>
                      <a:endParaRPr>
                        <a:solidFill>
                          <a:schemeClr val="dk1"/>
                        </a:solidFill>
                        <a:latin typeface="Raleway"/>
                        <a:ea typeface="Raleway"/>
                        <a:cs typeface="Raleway"/>
                        <a:sym typeface="Raleway"/>
                      </a:endParaRPr>
                    </a:p>
                    <a:p>
                      <a:pPr marL="457200" lvl="0" indent="-317500" algn="l" rtl="0">
                        <a:spcBef>
                          <a:spcPts val="0"/>
                        </a:spcBef>
                        <a:spcAft>
                          <a:spcPts val="0"/>
                        </a:spcAft>
                        <a:buClr>
                          <a:schemeClr val="dk1"/>
                        </a:buClr>
                        <a:buSzPts val="1400"/>
                        <a:buFont typeface="Raleway"/>
                        <a:buChar char="●"/>
                      </a:pPr>
                      <a:r>
                        <a:rPr lang="en">
                          <a:solidFill>
                            <a:schemeClr val="dk1"/>
                          </a:solidFill>
                          <a:latin typeface="Raleway"/>
                          <a:ea typeface="Raleway"/>
                          <a:cs typeface="Raleway"/>
                          <a:sym typeface="Raleway"/>
                        </a:rPr>
                        <a:t>Identified students to receive in-person support and supervision with remote learning</a:t>
                      </a:r>
                      <a:endParaRPr>
                        <a:solidFill>
                          <a:schemeClr val="dk1"/>
                        </a:solidFill>
                        <a:latin typeface="Raleway"/>
                        <a:ea typeface="Raleway"/>
                        <a:cs typeface="Raleway"/>
                        <a:sym typeface="Raleway"/>
                      </a:endParaRPr>
                    </a:p>
                    <a:p>
                      <a:pPr marL="457200" lvl="0" indent="-317500" algn="l" rtl="0">
                        <a:spcBef>
                          <a:spcPts val="0"/>
                        </a:spcBef>
                        <a:spcAft>
                          <a:spcPts val="0"/>
                        </a:spcAft>
                        <a:buClr>
                          <a:schemeClr val="dk1"/>
                        </a:buClr>
                        <a:buSzPts val="1400"/>
                        <a:buFont typeface="Raleway"/>
                        <a:buChar char="●"/>
                      </a:pPr>
                      <a:r>
                        <a:rPr lang="en">
                          <a:solidFill>
                            <a:schemeClr val="dk1"/>
                          </a:solidFill>
                          <a:latin typeface="Raleway"/>
                          <a:ea typeface="Raleway"/>
                          <a:cs typeface="Raleway"/>
                          <a:sym typeface="Raleway"/>
                        </a:rPr>
                        <a:t>Targeted small group interventions including Student Support Time and specialized after school small groups</a:t>
                      </a:r>
                      <a:endParaRPr>
                        <a:solidFill>
                          <a:schemeClr val="dk1"/>
                        </a:solidFill>
                        <a:latin typeface="Raleway"/>
                        <a:ea typeface="Raleway"/>
                        <a:cs typeface="Raleway"/>
                        <a:sym typeface="Raleway"/>
                      </a:endParaRPr>
                    </a:p>
                    <a:p>
                      <a:pPr marL="0" lvl="0" indent="0" algn="ctr" rtl="0">
                        <a:spcBef>
                          <a:spcPts val="0"/>
                        </a:spcBef>
                        <a:spcAft>
                          <a:spcPts val="0"/>
                        </a:spcAft>
                        <a:buNone/>
                      </a:pPr>
                      <a:endParaRPr>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rowSpan="3">
                  <a:txBody>
                    <a:bodyPr/>
                    <a:lstStyle/>
                    <a:p>
                      <a:pPr marL="457200" lvl="0" indent="-317500" algn="l" rtl="0">
                        <a:spcBef>
                          <a:spcPts val="0"/>
                        </a:spcBef>
                        <a:spcAft>
                          <a:spcPts val="0"/>
                        </a:spcAft>
                        <a:buClr>
                          <a:schemeClr val="dk1"/>
                        </a:buClr>
                        <a:buSzPts val="1400"/>
                        <a:buFont typeface="Raleway"/>
                        <a:buChar char="●"/>
                      </a:pPr>
                      <a:r>
                        <a:rPr lang="en">
                          <a:solidFill>
                            <a:schemeClr val="dk1"/>
                          </a:solidFill>
                          <a:latin typeface="Raleway"/>
                          <a:ea typeface="Raleway"/>
                          <a:cs typeface="Raleway"/>
                          <a:sym typeface="Raleway"/>
                        </a:rPr>
                        <a:t>Universal Screening data to identify students in need of intervention</a:t>
                      </a:r>
                      <a:endParaRPr>
                        <a:solidFill>
                          <a:schemeClr val="dk1"/>
                        </a:solidFill>
                        <a:latin typeface="Raleway"/>
                        <a:ea typeface="Raleway"/>
                        <a:cs typeface="Raleway"/>
                        <a:sym typeface="Raleway"/>
                      </a:endParaRPr>
                    </a:p>
                    <a:p>
                      <a:pPr marL="457200" lvl="0" indent="-317500" algn="l" rtl="0">
                        <a:spcBef>
                          <a:spcPts val="0"/>
                        </a:spcBef>
                        <a:spcAft>
                          <a:spcPts val="0"/>
                        </a:spcAft>
                        <a:buClr>
                          <a:schemeClr val="dk1"/>
                        </a:buClr>
                        <a:buSzPts val="1400"/>
                        <a:buFont typeface="Raleway"/>
                        <a:buChar char="●"/>
                      </a:pPr>
                      <a:r>
                        <a:rPr lang="en">
                          <a:solidFill>
                            <a:schemeClr val="dk1"/>
                          </a:solidFill>
                          <a:latin typeface="Raleway"/>
                          <a:ea typeface="Raleway"/>
                          <a:cs typeface="Raleway"/>
                          <a:sym typeface="Raleway"/>
                        </a:rPr>
                        <a:t>Continued professional development for both remote and hybrid teaching</a:t>
                      </a:r>
                      <a:endParaRPr>
                        <a:solidFill>
                          <a:schemeClr val="dk1"/>
                        </a:solidFill>
                        <a:latin typeface="Raleway"/>
                        <a:ea typeface="Raleway"/>
                        <a:cs typeface="Raleway"/>
                        <a:sym typeface="Raleway"/>
                      </a:endParaRPr>
                    </a:p>
                    <a:p>
                      <a:pPr marL="457200" lvl="0" indent="-317500" algn="l" rtl="0">
                        <a:spcBef>
                          <a:spcPts val="0"/>
                        </a:spcBef>
                        <a:spcAft>
                          <a:spcPts val="0"/>
                        </a:spcAft>
                        <a:buClr>
                          <a:schemeClr val="dk1"/>
                        </a:buClr>
                        <a:buSzPts val="1400"/>
                        <a:buFont typeface="Raleway"/>
                        <a:buChar char="●"/>
                      </a:pPr>
                      <a:r>
                        <a:rPr lang="en">
                          <a:solidFill>
                            <a:schemeClr val="dk1"/>
                          </a:solidFill>
                          <a:latin typeface="Raleway"/>
                          <a:ea typeface="Raleway"/>
                          <a:cs typeface="Raleway"/>
                          <a:sym typeface="Raleway"/>
                        </a:rPr>
                        <a:t>Site Based learning teams to support effective RTI strategies</a:t>
                      </a:r>
                      <a:endParaRPr>
                        <a:solidFill>
                          <a:schemeClr val="dk1"/>
                        </a:solidFill>
                        <a:latin typeface="Raleway"/>
                        <a:ea typeface="Raleway"/>
                        <a:cs typeface="Raleway"/>
                        <a:sym typeface="Raleway"/>
                      </a:endParaRPr>
                    </a:p>
                    <a:p>
                      <a:pPr marL="457200" lvl="0" indent="-317500" algn="l" rtl="0">
                        <a:spcBef>
                          <a:spcPts val="0"/>
                        </a:spcBef>
                        <a:spcAft>
                          <a:spcPts val="0"/>
                        </a:spcAft>
                        <a:buClr>
                          <a:schemeClr val="dk1"/>
                        </a:buClr>
                        <a:buSzPts val="1400"/>
                        <a:buFont typeface="Raleway"/>
                        <a:buChar char="●"/>
                      </a:pPr>
                      <a:r>
                        <a:rPr lang="en">
                          <a:solidFill>
                            <a:schemeClr val="dk1"/>
                          </a:solidFill>
                          <a:latin typeface="Raleway"/>
                          <a:ea typeface="Raleway"/>
                          <a:cs typeface="Raleway"/>
                          <a:sym typeface="Raleway"/>
                        </a:rPr>
                        <a:t>Professional Development on effective grading </a:t>
                      </a:r>
                      <a:endParaRPr>
                        <a:solidFill>
                          <a:schemeClr val="dk1"/>
                        </a:solidFill>
                        <a:latin typeface="Raleway"/>
                        <a:ea typeface="Raleway"/>
                        <a:cs typeface="Raleway"/>
                        <a:sym typeface="Raleway"/>
                      </a:endParaRPr>
                    </a:p>
                    <a:p>
                      <a:pPr marL="457200" lvl="0" indent="0" algn="l" rtl="0">
                        <a:spcBef>
                          <a:spcPts val="1600"/>
                        </a:spcBef>
                        <a:spcAft>
                          <a:spcPts val="0"/>
                        </a:spcAft>
                        <a:buNone/>
                      </a:pPr>
                      <a:endParaRPr>
                        <a:solidFill>
                          <a:schemeClr val="dk1"/>
                        </a:solidFill>
                        <a:latin typeface="Raleway"/>
                        <a:ea typeface="Raleway"/>
                        <a:cs typeface="Raleway"/>
                        <a:sym typeface="Raleway"/>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51925">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765300">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bl>
          </a:graphicData>
        </a:graphic>
      </p:graphicFrame>
      <p:sp>
        <p:nvSpPr>
          <p:cNvPr id="325" name="Google Shape;325;p46"/>
          <p:cNvSpPr txBox="1"/>
          <p:nvPr/>
        </p:nvSpPr>
        <p:spPr>
          <a:xfrm>
            <a:off x="251850" y="1369850"/>
            <a:ext cx="8527500" cy="912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900" b="1">
                <a:solidFill>
                  <a:schemeClr val="dk1"/>
                </a:solidFill>
                <a:latin typeface="Raleway"/>
                <a:ea typeface="Raleway"/>
                <a:cs typeface="Raleway"/>
                <a:sym typeface="Raleway"/>
              </a:rPr>
              <a:t>Learning Loss Intervention Actions: February 2021 </a:t>
            </a:r>
            <a:endParaRPr sz="2400" b="1">
              <a:solidFill>
                <a:schemeClr val="dk1"/>
              </a:solidFill>
              <a:latin typeface="Raleway"/>
              <a:ea typeface="Raleway"/>
              <a:cs typeface="Raleway"/>
              <a:sym typeface="Raleway"/>
            </a:endParaRPr>
          </a:p>
          <a:p>
            <a:pPr marL="0" lvl="0" indent="0" algn="ctr" rtl="0">
              <a:spcBef>
                <a:spcPts val="0"/>
              </a:spcBef>
              <a:spcAft>
                <a:spcPts val="0"/>
              </a:spcAft>
              <a:buNone/>
            </a:pPr>
            <a:endParaRPr sz="2600" b="1">
              <a:solidFill>
                <a:schemeClr val="dk2"/>
              </a:solidFill>
              <a:latin typeface="Raleway"/>
              <a:ea typeface="Raleway"/>
              <a:cs typeface="Raleway"/>
              <a:sym typeface="Raleway"/>
            </a:endParaRPr>
          </a:p>
          <a:p>
            <a:pPr marL="0" lvl="0" indent="0" algn="ctr" rtl="0">
              <a:spcBef>
                <a:spcPts val="0"/>
              </a:spcBef>
              <a:spcAft>
                <a:spcPts val="0"/>
              </a:spcAft>
              <a:buNone/>
            </a:pPr>
            <a:endParaRPr sz="2600" b="1">
              <a:solidFill>
                <a:schemeClr val="dk2"/>
              </a:solidFill>
              <a:latin typeface="Raleway"/>
              <a:ea typeface="Raleway"/>
              <a:cs typeface="Raleway"/>
              <a:sym typeface="Raleway"/>
            </a:endParaRPr>
          </a:p>
        </p:txBody>
      </p:sp>
      <p:pic>
        <p:nvPicPr>
          <p:cNvPr id="326" name="Google Shape;326;p46"/>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rgbClr val="FFFFFF"/>
                </a:solidFill>
              </a:rPr>
              <a:t>How will we monitor Learning Loss?</a:t>
            </a:r>
            <a:endParaRPr sz="2600" b="1">
              <a:solidFill>
                <a:srgbClr val="FFFFFF"/>
              </a:solidFill>
            </a:endParaRPr>
          </a:p>
          <a:p>
            <a:pPr marL="0" lvl="0" indent="0" algn="l" rtl="0">
              <a:spcBef>
                <a:spcPts val="0"/>
              </a:spcBef>
              <a:spcAft>
                <a:spcPts val="0"/>
              </a:spcAft>
              <a:buNone/>
            </a:pPr>
            <a:endParaRPr>
              <a:solidFill>
                <a:srgbClr val="FFFFFF"/>
              </a:solidFill>
            </a:endParaRPr>
          </a:p>
        </p:txBody>
      </p:sp>
      <p:sp>
        <p:nvSpPr>
          <p:cNvPr id="332" name="Google Shape;332;p47"/>
          <p:cNvSpPr txBox="1"/>
          <p:nvPr/>
        </p:nvSpPr>
        <p:spPr>
          <a:xfrm>
            <a:off x="381000" y="914400"/>
            <a:ext cx="8630400" cy="342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100" b="1">
              <a:solidFill>
                <a:srgbClr val="434343"/>
              </a:solidFill>
              <a:latin typeface="Raleway"/>
              <a:ea typeface="Raleway"/>
              <a:cs typeface="Raleway"/>
              <a:sym typeface="Raleway"/>
            </a:endParaRPr>
          </a:p>
          <a:p>
            <a:pPr marL="457200" lvl="0" indent="-330200" algn="l" rtl="0">
              <a:spcBef>
                <a:spcPts val="0"/>
              </a:spcBef>
              <a:spcAft>
                <a:spcPts val="0"/>
              </a:spcAft>
              <a:buClr>
                <a:srgbClr val="434343"/>
              </a:buClr>
              <a:buSzPts val="1600"/>
              <a:buFont typeface="Raleway"/>
              <a:buChar char="●"/>
            </a:pPr>
            <a:r>
              <a:rPr lang="en" sz="1600" b="1">
                <a:solidFill>
                  <a:srgbClr val="434343"/>
                </a:solidFill>
                <a:latin typeface="Raleway"/>
                <a:ea typeface="Raleway"/>
                <a:cs typeface="Raleway"/>
                <a:sym typeface="Raleway"/>
              </a:rPr>
              <a:t>Systemized Response to Intervention (RTI):</a:t>
            </a:r>
            <a:endParaRPr sz="1600" b="1">
              <a:solidFill>
                <a:srgbClr val="434343"/>
              </a:solidFill>
              <a:latin typeface="Raleway"/>
              <a:ea typeface="Raleway"/>
              <a:cs typeface="Raleway"/>
              <a:sym typeface="Raleway"/>
            </a:endParaRPr>
          </a:p>
          <a:p>
            <a:pPr marL="1371600" lvl="1" indent="-330200" algn="l" rtl="0">
              <a:spcBef>
                <a:spcPts val="0"/>
              </a:spcBef>
              <a:spcAft>
                <a:spcPts val="0"/>
              </a:spcAft>
              <a:buClr>
                <a:srgbClr val="434343"/>
              </a:buClr>
              <a:buSzPts val="1600"/>
              <a:buChar char="○"/>
            </a:pPr>
            <a:r>
              <a:rPr lang="en" sz="1600">
                <a:solidFill>
                  <a:srgbClr val="434343"/>
                </a:solidFill>
                <a:latin typeface="Raleway"/>
                <a:ea typeface="Raleway"/>
                <a:cs typeface="Raleway"/>
                <a:sym typeface="Raleway"/>
              </a:rPr>
              <a:t>Implement Interventions </a:t>
            </a:r>
            <a:endParaRPr sz="1600">
              <a:solidFill>
                <a:srgbClr val="434343"/>
              </a:solidFill>
              <a:latin typeface="Raleway"/>
              <a:ea typeface="Raleway"/>
              <a:cs typeface="Raleway"/>
              <a:sym typeface="Raleway"/>
            </a:endParaRPr>
          </a:p>
          <a:p>
            <a:pPr marL="1371600" lvl="1" indent="-330200" algn="l" rtl="0">
              <a:spcBef>
                <a:spcPts val="0"/>
              </a:spcBef>
              <a:spcAft>
                <a:spcPts val="0"/>
              </a:spcAft>
              <a:buClr>
                <a:srgbClr val="434343"/>
              </a:buClr>
              <a:buSzPts val="1600"/>
              <a:buFont typeface="Raleway"/>
              <a:buChar char="○"/>
            </a:pPr>
            <a:r>
              <a:rPr lang="en" sz="1600">
                <a:solidFill>
                  <a:srgbClr val="434343"/>
                </a:solidFill>
                <a:latin typeface="Raleway"/>
                <a:ea typeface="Raleway"/>
                <a:cs typeface="Raleway"/>
                <a:sym typeface="Raleway"/>
              </a:rPr>
              <a:t>Provided tiered support in a timely manner </a:t>
            </a:r>
            <a:endParaRPr sz="1600">
              <a:solidFill>
                <a:srgbClr val="434343"/>
              </a:solidFill>
              <a:latin typeface="Raleway"/>
              <a:ea typeface="Raleway"/>
              <a:cs typeface="Raleway"/>
              <a:sym typeface="Raleway"/>
            </a:endParaRPr>
          </a:p>
          <a:p>
            <a:pPr marL="457200" lvl="0" indent="-330200" algn="l" rtl="0">
              <a:lnSpc>
                <a:spcPct val="115000"/>
              </a:lnSpc>
              <a:spcBef>
                <a:spcPts val="0"/>
              </a:spcBef>
              <a:spcAft>
                <a:spcPts val="0"/>
              </a:spcAft>
              <a:buClr>
                <a:srgbClr val="434343"/>
              </a:buClr>
              <a:buSzPts val="1600"/>
              <a:buFont typeface="Raleway Thin"/>
              <a:buChar char="●"/>
            </a:pPr>
            <a:r>
              <a:rPr lang="en" sz="1600">
                <a:solidFill>
                  <a:srgbClr val="434343"/>
                </a:solidFill>
                <a:latin typeface="Raleway Thin"/>
                <a:ea typeface="Raleway Thin"/>
                <a:cs typeface="Raleway Thin"/>
                <a:sym typeface="Raleway Thin"/>
              </a:rPr>
              <a:t>Summer School available to students in need of remediation</a:t>
            </a:r>
            <a:endParaRPr sz="1600">
              <a:solidFill>
                <a:srgbClr val="434343"/>
              </a:solidFill>
              <a:latin typeface="Raleway Thin"/>
              <a:ea typeface="Raleway Thin"/>
              <a:cs typeface="Raleway Thin"/>
              <a:sym typeface="Raleway Thin"/>
            </a:endParaRPr>
          </a:p>
          <a:p>
            <a:pPr marL="457200" lvl="0" indent="-330200" algn="l" rtl="0">
              <a:lnSpc>
                <a:spcPct val="115000"/>
              </a:lnSpc>
              <a:spcBef>
                <a:spcPts val="0"/>
              </a:spcBef>
              <a:spcAft>
                <a:spcPts val="0"/>
              </a:spcAft>
              <a:buClr>
                <a:srgbClr val="434343"/>
              </a:buClr>
              <a:buSzPts val="1600"/>
              <a:buFont typeface="Raleway Thin"/>
              <a:buChar char="●"/>
            </a:pPr>
            <a:r>
              <a:rPr lang="en" sz="1600">
                <a:solidFill>
                  <a:srgbClr val="434343"/>
                </a:solidFill>
                <a:latin typeface="Raleway Thin"/>
                <a:ea typeface="Raleway Thin"/>
                <a:cs typeface="Raleway Thin"/>
                <a:sym typeface="Raleway Thin"/>
              </a:rPr>
              <a:t>Intervention time and sections </a:t>
            </a:r>
            <a:endParaRPr sz="1600">
              <a:solidFill>
                <a:srgbClr val="434343"/>
              </a:solidFill>
              <a:latin typeface="Raleway Thin"/>
              <a:ea typeface="Raleway Thin"/>
              <a:cs typeface="Raleway Thin"/>
              <a:sym typeface="Raleway Thin"/>
            </a:endParaRPr>
          </a:p>
          <a:p>
            <a:pPr marL="457200" lvl="0" indent="-330200" algn="l" rtl="0">
              <a:lnSpc>
                <a:spcPct val="115000"/>
              </a:lnSpc>
              <a:spcBef>
                <a:spcPts val="0"/>
              </a:spcBef>
              <a:spcAft>
                <a:spcPts val="0"/>
              </a:spcAft>
              <a:buClr>
                <a:srgbClr val="434343"/>
              </a:buClr>
              <a:buSzPts val="1600"/>
              <a:buFont typeface="Raleway Thin"/>
              <a:buChar char="●"/>
            </a:pPr>
            <a:r>
              <a:rPr lang="en" sz="1600">
                <a:solidFill>
                  <a:srgbClr val="434343"/>
                </a:solidFill>
                <a:latin typeface="Raleway Thin"/>
                <a:ea typeface="Raleway Thin"/>
                <a:cs typeface="Raleway Thin"/>
                <a:sym typeface="Raleway Thin"/>
              </a:rPr>
              <a:t>Extended student support time </a:t>
            </a:r>
            <a:endParaRPr sz="1600">
              <a:solidFill>
                <a:srgbClr val="434343"/>
              </a:solidFill>
              <a:latin typeface="Raleway Thin"/>
              <a:ea typeface="Raleway Thin"/>
              <a:cs typeface="Raleway Thin"/>
              <a:sym typeface="Raleway Thin"/>
            </a:endParaRPr>
          </a:p>
          <a:p>
            <a:pPr marL="457200" lvl="0" indent="-330200" algn="l" rtl="0">
              <a:lnSpc>
                <a:spcPct val="115000"/>
              </a:lnSpc>
              <a:spcBef>
                <a:spcPts val="0"/>
              </a:spcBef>
              <a:spcAft>
                <a:spcPts val="0"/>
              </a:spcAft>
              <a:buClr>
                <a:srgbClr val="434343"/>
              </a:buClr>
              <a:buSzPts val="1600"/>
              <a:buFont typeface="Raleway Thin"/>
              <a:buChar char="●"/>
            </a:pPr>
            <a:r>
              <a:rPr lang="en" sz="1600">
                <a:solidFill>
                  <a:srgbClr val="434343"/>
                </a:solidFill>
                <a:latin typeface="Raleway Thin"/>
                <a:ea typeface="Raleway Thin"/>
                <a:cs typeface="Raleway Thin"/>
                <a:sym typeface="Raleway Thin"/>
              </a:rPr>
              <a:t>Continued professional development opportunities</a:t>
            </a:r>
            <a:endParaRPr sz="1600">
              <a:solidFill>
                <a:srgbClr val="434343"/>
              </a:solidFill>
              <a:latin typeface="Raleway Thin"/>
              <a:ea typeface="Raleway Thin"/>
              <a:cs typeface="Raleway Thin"/>
              <a:sym typeface="Raleway Thin"/>
            </a:endParaRPr>
          </a:p>
          <a:p>
            <a:pPr marL="457200" lvl="0" indent="-330200" algn="l" rtl="0">
              <a:lnSpc>
                <a:spcPct val="115000"/>
              </a:lnSpc>
              <a:spcBef>
                <a:spcPts val="0"/>
              </a:spcBef>
              <a:spcAft>
                <a:spcPts val="0"/>
              </a:spcAft>
              <a:buClr>
                <a:srgbClr val="434343"/>
              </a:buClr>
              <a:buSzPts val="1600"/>
              <a:buFont typeface="Raleway Thin"/>
              <a:buChar char="●"/>
            </a:pPr>
            <a:r>
              <a:rPr lang="en" sz="1600">
                <a:solidFill>
                  <a:srgbClr val="434343"/>
                </a:solidFill>
                <a:latin typeface="Raleway Thin"/>
                <a:ea typeface="Raleway Thin"/>
                <a:cs typeface="Raleway Thin"/>
                <a:sym typeface="Raleway Thin"/>
              </a:rPr>
              <a:t>Continued use of universal screening tool to monitor progress over time</a:t>
            </a:r>
            <a:endParaRPr sz="1600">
              <a:solidFill>
                <a:srgbClr val="434343"/>
              </a:solidFill>
              <a:latin typeface="Raleway Thin"/>
              <a:ea typeface="Raleway Thin"/>
              <a:cs typeface="Raleway Thin"/>
              <a:sym typeface="Raleway Thin"/>
            </a:endParaRPr>
          </a:p>
          <a:p>
            <a:pPr marL="457200" lvl="0" indent="-330200" algn="l" rtl="0">
              <a:lnSpc>
                <a:spcPct val="115000"/>
              </a:lnSpc>
              <a:spcBef>
                <a:spcPts val="0"/>
              </a:spcBef>
              <a:spcAft>
                <a:spcPts val="0"/>
              </a:spcAft>
              <a:buClr>
                <a:srgbClr val="434343"/>
              </a:buClr>
              <a:buSzPts val="1600"/>
              <a:buFont typeface="Raleway Thin"/>
              <a:buChar char="●"/>
            </a:pPr>
            <a:r>
              <a:rPr lang="en" sz="1600">
                <a:solidFill>
                  <a:srgbClr val="434343"/>
                </a:solidFill>
                <a:latin typeface="Raleway Thin"/>
                <a:ea typeface="Raleway Thin"/>
                <a:cs typeface="Raleway Thin"/>
                <a:sym typeface="Raleway Thin"/>
              </a:rPr>
              <a:t>Grading reform efforts  </a:t>
            </a:r>
            <a:endParaRPr sz="1600" b="1">
              <a:solidFill>
                <a:srgbClr val="434343"/>
              </a:solidFill>
              <a:latin typeface="Raleway"/>
              <a:ea typeface="Raleway"/>
              <a:cs typeface="Raleway"/>
              <a:sym typeface="Raleway"/>
            </a:endParaRPr>
          </a:p>
        </p:txBody>
      </p:sp>
      <p:pic>
        <p:nvPicPr>
          <p:cNvPr id="333" name="Google Shape;333;p47"/>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337"/>
        <p:cNvGrpSpPr/>
        <p:nvPr/>
      </p:nvGrpSpPr>
      <p:grpSpPr>
        <a:xfrm>
          <a:off x="0" y="0"/>
          <a:ext cx="0" cy="0"/>
          <a:chOff x="0" y="0"/>
          <a:chExt cx="0" cy="0"/>
        </a:xfrm>
      </p:grpSpPr>
      <p:sp>
        <p:nvSpPr>
          <p:cNvPr id="338" name="Google Shape;338;p48"/>
          <p:cNvSpPr txBox="1">
            <a:spLocks noGrp="1"/>
          </p:cNvSpPr>
          <p:nvPr>
            <p:ph type="title"/>
          </p:nvPr>
        </p:nvSpPr>
        <p:spPr>
          <a:xfrm>
            <a:off x="311675" y="798600"/>
            <a:ext cx="8067600" cy="3546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FFFFFF"/>
                </a:solidFill>
              </a:rPr>
              <a:t>Recommendation to our </a:t>
            </a:r>
            <a:r>
              <a:rPr lang="en" sz="3000" b="1">
                <a:solidFill>
                  <a:srgbClr val="93C47D"/>
                </a:solidFill>
              </a:rPr>
              <a:t>Board of Trustees</a:t>
            </a:r>
            <a:endParaRPr sz="3000" b="1">
              <a:solidFill>
                <a:srgbClr val="93C47D"/>
              </a:solidFill>
            </a:endParaRPr>
          </a:p>
          <a:p>
            <a:pPr marL="0" lvl="0" indent="0" algn="l" rtl="0">
              <a:spcBef>
                <a:spcPts val="0"/>
              </a:spcBef>
              <a:spcAft>
                <a:spcPts val="0"/>
              </a:spcAft>
              <a:buNone/>
            </a:pPr>
            <a:endParaRPr sz="2200">
              <a:solidFill>
                <a:srgbClr val="FFFFFF"/>
              </a:solidFill>
            </a:endParaRPr>
          </a:p>
          <a:p>
            <a:pPr marL="0" lvl="0" indent="0" algn="l" rtl="0">
              <a:spcBef>
                <a:spcPts val="0"/>
              </a:spcBef>
              <a:spcAft>
                <a:spcPts val="0"/>
              </a:spcAft>
              <a:buNone/>
            </a:pPr>
            <a:r>
              <a:rPr lang="en" sz="2200">
                <a:solidFill>
                  <a:srgbClr val="FFFFFF"/>
                </a:solidFill>
              </a:rPr>
              <a:t>That the Board approves staff’s recommendation to continue reviewing ways to bring students back to campus for  hybrid in-person instruction and specialized small groups aligned with all state and county requirements. </a:t>
            </a:r>
            <a:endParaRPr sz="2200">
              <a:solidFill>
                <a:srgbClr val="FFFFFF"/>
              </a:solidFill>
            </a:endParaRPr>
          </a:p>
          <a:p>
            <a:pPr marL="0" lvl="0" indent="0" algn="l" rtl="0">
              <a:spcBef>
                <a:spcPts val="0"/>
              </a:spcBef>
              <a:spcAft>
                <a:spcPts val="0"/>
              </a:spcAft>
              <a:buNone/>
            </a:pPr>
            <a:endParaRPr sz="2200">
              <a:solidFill>
                <a:srgbClr val="FFFFFF"/>
              </a:solidFill>
            </a:endParaRPr>
          </a:p>
          <a:p>
            <a:pPr marL="0" lvl="0" indent="0" algn="l" rtl="0">
              <a:spcBef>
                <a:spcPts val="0"/>
              </a:spcBef>
              <a:spcAft>
                <a:spcPts val="0"/>
              </a:spcAft>
              <a:buNone/>
            </a:pPr>
            <a:r>
              <a:rPr lang="en" sz="2200">
                <a:solidFill>
                  <a:srgbClr val="FFFFFF"/>
                </a:solidFill>
              </a:rPr>
              <a:t>A status report will be brought to the next Board meeting on January 26, 2021.</a:t>
            </a:r>
            <a:endParaRPr sz="2200">
              <a:solidFill>
                <a:srgbClr val="FFFFFF"/>
              </a:solidFill>
            </a:endParaRPr>
          </a:p>
        </p:txBody>
      </p:sp>
      <p:pic>
        <p:nvPicPr>
          <p:cNvPr id="339" name="Google Shape;339;p48"/>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9"/>
          <p:cNvSpPr txBox="1">
            <a:spLocks noGrp="1"/>
          </p:cNvSpPr>
          <p:nvPr>
            <p:ph type="title"/>
          </p:nvPr>
        </p:nvSpPr>
        <p:spPr>
          <a:xfrm>
            <a:off x="311750" y="1669375"/>
            <a:ext cx="7914000" cy="124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5000" b="1"/>
              <a:t>Concluding Remarks</a:t>
            </a:r>
            <a:endParaRPr sz="5000" b="1"/>
          </a:p>
        </p:txBody>
      </p:sp>
      <p:pic>
        <p:nvPicPr>
          <p:cNvPr id="345" name="Google Shape;345;p49"/>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7293500" y="203600"/>
            <a:ext cx="1874400" cy="4637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0" b="1">
                <a:solidFill>
                  <a:srgbClr val="0B5394"/>
                </a:solidFill>
              </a:rPr>
              <a:t>!</a:t>
            </a:r>
            <a:endParaRPr sz="40000">
              <a:solidFill>
                <a:srgbClr val="0B5394"/>
              </a:solidFill>
            </a:endParaRPr>
          </a:p>
        </p:txBody>
      </p:sp>
      <p:sp>
        <p:nvSpPr>
          <p:cNvPr id="83" name="Google Shape;83;p16"/>
          <p:cNvSpPr txBox="1">
            <a:spLocks noGrp="1"/>
          </p:cNvSpPr>
          <p:nvPr>
            <p:ph type="title"/>
          </p:nvPr>
        </p:nvSpPr>
        <p:spPr>
          <a:xfrm>
            <a:off x="311675" y="1043875"/>
            <a:ext cx="8067600" cy="3910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400" b="1">
                <a:solidFill>
                  <a:srgbClr val="FFFFFF"/>
                </a:solidFill>
              </a:rPr>
              <a:t>We are in the midst of an infodemic.</a:t>
            </a:r>
            <a:endParaRPr sz="3400" b="1">
              <a:solidFill>
                <a:srgbClr val="FFFFFF"/>
              </a:solidFill>
            </a:endParaRPr>
          </a:p>
          <a:p>
            <a:pPr marL="0" lvl="0" indent="0" algn="l" rtl="0">
              <a:spcBef>
                <a:spcPts val="0"/>
              </a:spcBef>
              <a:spcAft>
                <a:spcPts val="0"/>
              </a:spcAft>
              <a:buNone/>
            </a:pPr>
            <a:endParaRPr sz="3400" b="1">
              <a:solidFill>
                <a:srgbClr val="FFFFFF"/>
              </a:solidFill>
            </a:endParaRPr>
          </a:p>
          <a:p>
            <a:pPr marL="0" lvl="0" indent="0" algn="l" rtl="0">
              <a:spcBef>
                <a:spcPts val="0"/>
              </a:spcBef>
              <a:spcAft>
                <a:spcPts val="0"/>
              </a:spcAft>
              <a:buNone/>
            </a:pPr>
            <a:r>
              <a:rPr lang="en" sz="2000" b="1" i="1">
                <a:solidFill>
                  <a:srgbClr val="6AA84F"/>
                </a:solidFill>
                <a:latin typeface="Roboto"/>
                <a:ea typeface="Roboto"/>
                <a:cs typeface="Roboto"/>
                <a:sym typeface="Roboto"/>
              </a:rPr>
              <a:t>Infodemic</a:t>
            </a:r>
            <a:r>
              <a:rPr lang="en" sz="2000" b="1">
                <a:solidFill>
                  <a:srgbClr val="6AA84F"/>
                </a:solidFill>
                <a:latin typeface="Roboto"/>
                <a:ea typeface="Roboto"/>
                <a:cs typeface="Roboto"/>
                <a:sym typeface="Roboto"/>
              </a:rPr>
              <a:t> is a blend of "information" and "epidemic" that typically refers to a rapid and far-reaching spread of both accurate and inaccurate information. </a:t>
            </a:r>
            <a:endParaRPr sz="2000" b="1">
              <a:solidFill>
                <a:srgbClr val="6AA84F"/>
              </a:solidFill>
              <a:latin typeface="Roboto"/>
              <a:ea typeface="Roboto"/>
              <a:cs typeface="Roboto"/>
              <a:sym typeface="Roboto"/>
            </a:endParaRPr>
          </a:p>
          <a:p>
            <a:pPr marL="0" lvl="0" indent="0" algn="l" rtl="0">
              <a:spcBef>
                <a:spcPts val="0"/>
              </a:spcBef>
              <a:spcAft>
                <a:spcPts val="0"/>
              </a:spcAft>
              <a:buNone/>
            </a:pPr>
            <a:endParaRPr sz="2000">
              <a:solidFill>
                <a:srgbClr val="FFFFFF"/>
              </a:solidFill>
              <a:latin typeface="Roboto"/>
              <a:ea typeface="Roboto"/>
              <a:cs typeface="Roboto"/>
              <a:sym typeface="Roboto"/>
            </a:endParaRPr>
          </a:p>
          <a:p>
            <a:pPr marL="0" lvl="0" indent="0" algn="l" rtl="0">
              <a:spcBef>
                <a:spcPts val="0"/>
              </a:spcBef>
              <a:spcAft>
                <a:spcPts val="0"/>
              </a:spcAft>
              <a:buNone/>
            </a:pPr>
            <a:r>
              <a:rPr lang="en" sz="2000">
                <a:solidFill>
                  <a:srgbClr val="FFFFFF"/>
                </a:solidFill>
                <a:latin typeface="Roboto"/>
                <a:ea typeface="Roboto"/>
                <a:cs typeface="Roboto"/>
                <a:sym typeface="Roboto"/>
              </a:rPr>
              <a:t>As facts, rumors, and fears mix and disperse, it becomes difficult to learn essential information about an issue. </a:t>
            </a:r>
            <a:r>
              <a:rPr lang="en" sz="2000" i="1">
                <a:solidFill>
                  <a:srgbClr val="FFFFFF"/>
                </a:solidFill>
                <a:latin typeface="Roboto"/>
                <a:ea typeface="Roboto"/>
                <a:cs typeface="Roboto"/>
                <a:sym typeface="Roboto"/>
              </a:rPr>
              <a:t>Infodemic</a:t>
            </a:r>
            <a:r>
              <a:rPr lang="en" sz="2000">
                <a:solidFill>
                  <a:srgbClr val="FFFFFF"/>
                </a:solidFill>
                <a:latin typeface="Roboto"/>
                <a:ea typeface="Roboto"/>
                <a:cs typeface="Roboto"/>
                <a:sym typeface="Roboto"/>
              </a:rPr>
              <a:t> was coined in 2003, and has seen renewed usage in the time of COVID-19.</a:t>
            </a:r>
            <a:endParaRPr sz="4200">
              <a:solidFill>
                <a:srgbClr val="FFFFFF"/>
              </a:solidFill>
              <a:latin typeface="Roboto"/>
              <a:ea typeface="Roboto"/>
              <a:cs typeface="Roboto"/>
              <a:sym typeface="Roboto"/>
            </a:endParaRPr>
          </a:p>
          <a:p>
            <a:pPr marL="0" lvl="0" indent="0" algn="l" rtl="0">
              <a:spcBef>
                <a:spcPts val="0"/>
              </a:spcBef>
              <a:spcAft>
                <a:spcPts val="0"/>
              </a:spcAft>
              <a:buNone/>
            </a:pPr>
            <a:endParaRPr sz="3400" b="1">
              <a:solidFill>
                <a:srgbClr val="FFFFFF"/>
              </a:solidFill>
            </a:endParaRPr>
          </a:p>
          <a:p>
            <a:pPr marL="0" lvl="0" indent="0" algn="l" rtl="0">
              <a:spcBef>
                <a:spcPts val="0"/>
              </a:spcBef>
              <a:spcAft>
                <a:spcPts val="0"/>
              </a:spcAft>
              <a:buNone/>
            </a:pPr>
            <a:endParaRPr sz="3400" b="1">
              <a:solidFill>
                <a:srgbClr val="FFFFFF"/>
              </a:solidFill>
            </a:endParaRPr>
          </a:p>
        </p:txBody>
      </p:sp>
      <p:pic>
        <p:nvPicPr>
          <p:cNvPr id="84" name="Google Shape;84;p16"/>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8"/>
        <p:cNvGrpSpPr/>
        <p:nvPr/>
      </p:nvGrpSpPr>
      <p:grpSpPr>
        <a:xfrm>
          <a:off x="0" y="0"/>
          <a:ext cx="0" cy="0"/>
          <a:chOff x="0" y="0"/>
          <a:chExt cx="0" cy="0"/>
        </a:xfrm>
      </p:grpSpPr>
      <p:sp>
        <p:nvSpPr>
          <p:cNvPr id="89" name="Google Shape;89;p17"/>
          <p:cNvSpPr/>
          <p:nvPr/>
        </p:nvSpPr>
        <p:spPr>
          <a:xfrm>
            <a:off x="-10575" y="1423300"/>
            <a:ext cx="9193200" cy="18798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7"/>
          <p:cNvSpPr txBox="1">
            <a:spLocks noGrp="1"/>
          </p:cNvSpPr>
          <p:nvPr>
            <p:ph type="title"/>
          </p:nvPr>
        </p:nvSpPr>
        <p:spPr>
          <a:xfrm>
            <a:off x="311675" y="1423250"/>
            <a:ext cx="8170500" cy="187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800" b="1">
                <a:solidFill>
                  <a:srgbClr val="FFFFFF"/>
                </a:solidFill>
              </a:rPr>
              <a:t>Let’s agree that COVID-19 has been divisive.</a:t>
            </a:r>
            <a:endParaRPr>
              <a:solidFill>
                <a:srgbClr val="FFFFFF"/>
              </a:solidFill>
            </a:endParaRPr>
          </a:p>
        </p:txBody>
      </p:sp>
      <p:sp>
        <p:nvSpPr>
          <p:cNvPr id="91" name="Google Shape;91;p17"/>
          <p:cNvSpPr txBox="1"/>
          <p:nvPr/>
        </p:nvSpPr>
        <p:spPr>
          <a:xfrm>
            <a:off x="365350" y="3425000"/>
            <a:ext cx="8116800" cy="104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accent1"/>
                </a:solidFill>
                <a:latin typeface="Raleway"/>
                <a:ea typeface="Raleway"/>
                <a:cs typeface="Raleway"/>
                <a:sym typeface="Raleway"/>
              </a:rPr>
              <a:t>Our unified desire is to focus on our students and their learning and their well-being. </a:t>
            </a:r>
            <a:endParaRPr sz="2000"/>
          </a:p>
        </p:txBody>
      </p:sp>
      <p:pic>
        <p:nvPicPr>
          <p:cNvPr id="92" name="Google Shape;92;p17"/>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We need to focus our thinking locally.</a:t>
            </a:r>
            <a:endParaRPr b="1"/>
          </a:p>
        </p:txBody>
      </p:sp>
      <p:pic>
        <p:nvPicPr>
          <p:cNvPr id="98" name="Google Shape;98;p18"/>
          <p:cNvPicPr preferRelativeResize="0"/>
          <p:nvPr/>
        </p:nvPicPr>
        <p:blipFill>
          <a:blip r:embed="rId3">
            <a:alphaModFix/>
          </a:blip>
          <a:stretch>
            <a:fillRect/>
          </a:stretch>
        </p:blipFill>
        <p:spPr>
          <a:xfrm>
            <a:off x="978275" y="1408200"/>
            <a:ext cx="7101973" cy="3603824"/>
          </a:xfrm>
          <a:prstGeom prst="rect">
            <a:avLst/>
          </a:prstGeom>
          <a:noFill/>
          <a:ln>
            <a:noFill/>
          </a:ln>
        </p:spPr>
      </p:pic>
      <p:sp>
        <p:nvSpPr>
          <p:cNvPr id="99" name="Google Shape;99;p18"/>
          <p:cNvSpPr/>
          <p:nvPr/>
        </p:nvSpPr>
        <p:spPr>
          <a:xfrm>
            <a:off x="2286000" y="1953638"/>
            <a:ext cx="4486500" cy="2654100"/>
          </a:xfrm>
          <a:prstGeom prst="rect">
            <a:avLst/>
          </a:prstGeom>
          <a:solidFill>
            <a:srgbClr val="FFFFFF"/>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 name="Google Shape;100;p18"/>
          <p:cNvPicPr preferRelativeResize="0"/>
          <p:nvPr/>
        </p:nvPicPr>
        <p:blipFill rotWithShape="1">
          <a:blip r:embed="rId4">
            <a:alphaModFix/>
          </a:blip>
          <a:srcRect b="3194"/>
          <a:stretch/>
        </p:blipFill>
        <p:spPr>
          <a:xfrm>
            <a:off x="2342050" y="1986875"/>
            <a:ext cx="4374401" cy="2587650"/>
          </a:xfrm>
          <a:prstGeom prst="rect">
            <a:avLst/>
          </a:prstGeom>
          <a:noFill/>
          <a:ln>
            <a:noFill/>
          </a:ln>
        </p:spPr>
      </p:pic>
      <p:pic>
        <p:nvPicPr>
          <p:cNvPr id="101" name="Google Shape;101;p18"/>
          <p:cNvPicPr preferRelativeResize="0"/>
          <p:nvPr/>
        </p:nvPicPr>
        <p:blipFill>
          <a:blip r:embed="rId5">
            <a:alphaModFix/>
          </a:blip>
          <a:stretch>
            <a:fillRect/>
          </a:stretch>
        </p:blipFill>
        <p:spPr>
          <a:xfrm>
            <a:off x="8156450" y="4191725"/>
            <a:ext cx="833525" cy="833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childTnLst>
                                </p:cTn>
                              </p:par>
                              <p:par>
                                <p:cTn id="8" presetID="10" presetClass="entr" presetSubtype="0"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fade">
                                      <p:cBhvr>
                                        <p:cTn id="10"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6210825" y="259188"/>
            <a:ext cx="2761500" cy="462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0" b="1">
                <a:solidFill>
                  <a:srgbClr val="0B5394"/>
                </a:solidFill>
              </a:rPr>
              <a:t>?</a:t>
            </a:r>
            <a:endParaRPr sz="40000">
              <a:solidFill>
                <a:srgbClr val="0B5394"/>
              </a:solidFill>
            </a:endParaRPr>
          </a:p>
        </p:txBody>
      </p:sp>
      <p:sp>
        <p:nvSpPr>
          <p:cNvPr id="107" name="Google Shape;107;p19"/>
          <p:cNvSpPr txBox="1">
            <a:spLocks noGrp="1"/>
          </p:cNvSpPr>
          <p:nvPr>
            <p:ph type="title"/>
          </p:nvPr>
        </p:nvSpPr>
        <p:spPr>
          <a:xfrm>
            <a:off x="311675" y="798600"/>
            <a:ext cx="8067600" cy="3546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400" b="1">
                <a:solidFill>
                  <a:srgbClr val="FFFFFF"/>
                </a:solidFill>
              </a:rPr>
              <a:t>Is SRVUSD ready to move to the hybrid/remote learning model if given the </a:t>
            </a:r>
            <a:r>
              <a:rPr lang="en" sz="3400" b="1">
                <a:solidFill>
                  <a:srgbClr val="6AA84F"/>
                </a:solidFill>
              </a:rPr>
              <a:t>green light</a:t>
            </a:r>
            <a:r>
              <a:rPr lang="en" sz="3400" b="1">
                <a:solidFill>
                  <a:srgbClr val="FFFFFF"/>
                </a:solidFill>
              </a:rPr>
              <a:t> today?</a:t>
            </a:r>
            <a:endParaRPr sz="3400" b="1">
              <a:solidFill>
                <a:srgbClr val="FFFFFF"/>
              </a:solidFill>
            </a:endParaRPr>
          </a:p>
          <a:p>
            <a:pPr marL="0" lvl="0" indent="0" algn="l" rtl="0">
              <a:spcBef>
                <a:spcPts val="0"/>
              </a:spcBef>
              <a:spcAft>
                <a:spcPts val="0"/>
              </a:spcAft>
              <a:buNone/>
            </a:pPr>
            <a:endParaRPr sz="3400">
              <a:solidFill>
                <a:srgbClr val="FFFFFF"/>
              </a:solidFill>
            </a:endParaRPr>
          </a:p>
          <a:p>
            <a:pPr marL="0" lvl="0" indent="0" algn="l" rtl="0">
              <a:spcBef>
                <a:spcPts val="0"/>
              </a:spcBef>
              <a:spcAft>
                <a:spcPts val="0"/>
              </a:spcAft>
              <a:buNone/>
            </a:pPr>
            <a:r>
              <a:rPr lang="en" sz="3200">
                <a:solidFill>
                  <a:srgbClr val="FFFFFF"/>
                </a:solidFill>
              </a:rPr>
              <a:t>We are completely ready. </a:t>
            </a:r>
            <a:endParaRPr sz="3200">
              <a:solidFill>
                <a:srgbClr val="FFFFFF"/>
              </a:solidFill>
            </a:endParaRPr>
          </a:p>
        </p:txBody>
      </p:sp>
      <p:pic>
        <p:nvPicPr>
          <p:cNvPr id="108" name="Google Shape;108;p19"/>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Governor Newsom’s </a:t>
            </a:r>
            <a:r>
              <a:rPr lang="en" b="1" i="1"/>
              <a:t>Safe Schools for All</a:t>
            </a:r>
            <a:endParaRPr b="1" i="1"/>
          </a:p>
        </p:txBody>
      </p:sp>
      <p:sp>
        <p:nvSpPr>
          <p:cNvPr id="114" name="Google Shape;114;p20"/>
          <p:cNvSpPr txBox="1">
            <a:spLocks noGrp="1"/>
          </p:cNvSpPr>
          <p:nvPr>
            <p:ph type="body" idx="1"/>
          </p:nvPr>
        </p:nvSpPr>
        <p:spPr>
          <a:xfrm>
            <a:off x="4644675" y="85125"/>
            <a:ext cx="4166400" cy="495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434343"/>
                </a:solidFill>
                <a:highlight>
                  <a:srgbClr val="FFFFFF"/>
                </a:highlight>
              </a:rPr>
              <a:t>Required Weekly Testing </a:t>
            </a:r>
            <a:endParaRPr sz="1500" b="1">
              <a:solidFill>
                <a:srgbClr val="434343"/>
              </a:solidFill>
              <a:highlight>
                <a:srgbClr val="FFFFFF"/>
              </a:highlight>
            </a:endParaRPr>
          </a:p>
          <a:p>
            <a:pPr marL="457200" lvl="0" indent="-311150" algn="l" rtl="0">
              <a:spcBef>
                <a:spcPts val="0"/>
              </a:spcBef>
              <a:spcAft>
                <a:spcPts val="0"/>
              </a:spcAft>
              <a:buClr>
                <a:srgbClr val="434343"/>
              </a:buClr>
              <a:buSzPts val="1300"/>
              <a:buChar char="●"/>
            </a:pPr>
            <a:r>
              <a:rPr lang="en">
                <a:solidFill>
                  <a:srgbClr val="434343"/>
                </a:solidFill>
                <a:highlight>
                  <a:srgbClr val="FFFFFF"/>
                </a:highlight>
              </a:rPr>
              <a:t>For all students and staff </a:t>
            </a:r>
            <a:endParaRPr>
              <a:solidFill>
                <a:srgbClr val="434343"/>
              </a:solidFill>
              <a:highlight>
                <a:srgbClr val="FFFFFF"/>
              </a:highlight>
            </a:endParaRPr>
          </a:p>
          <a:p>
            <a:pPr marL="0" lvl="0" indent="0" algn="l" rtl="0">
              <a:spcBef>
                <a:spcPts val="0"/>
              </a:spcBef>
              <a:spcAft>
                <a:spcPts val="0"/>
              </a:spcAft>
              <a:buNone/>
            </a:pPr>
            <a:r>
              <a:rPr lang="en" sz="1500" b="1">
                <a:solidFill>
                  <a:srgbClr val="434343"/>
                </a:solidFill>
                <a:highlight>
                  <a:srgbClr val="FFFFFF"/>
                </a:highlight>
              </a:rPr>
              <a:t>Return of TK-6 students (Hybrid)</a:t>
            </a:r>
            <a:endParaRPr sz="1500" b="1">
              <a:solidFill>
                <a:srgbClr val="434343"/>
              </a:solidFill>
              <a:highlight>
                <a:srgbClr val="FFFFFF"/>
              </a:highlight>
            </a:endParaRPr>
          </a:p>
          <a:p>
            <a:pPr marL="457200" lvl="0" indent="-311150" algn="l" rtl="0">
              <a:spcBef>
                <a:spcPts val="0"/>
              </a:spcBef>
              <a:spcAft>
                <a:spcPts val="0"/>
              </a:spcAft>
              <a:buClr>
                <a:srgbClr val="434343"/>
              </a:buClr>
              <a:buSzPts val="1300"/>
              <a:buChar char="●"/>
            </a:pPr>
            <a:r>
              <a:rPr lang="en">
                <a:solidFill>
                  <a:srgbClr val="434343"/>
                </a:solidFill>
                <a:highlight>
                  <a:srgbClr val="FFFFFF"/>
                </a:highlight>
              </a:rPr>
              <a:t>Allows students in TK-6 grades, Special Education, English Language Learners, and other vulnerable students to school when COVID numbers fall below </a:t>
            </a:r>
            <a:endParaRPr>
              <a:solidFill>
                <a:srgbClr val="434343"/>
              </a:solidFill>
              <a:highlight>
                <a:srgbClr val="FFFFFF"/>
              </a:highlight>
            </a:endParaRPr>
          </a:p>
          <a:p>
            <a:pPr marL="457200" lvl="0" indent="0" algn="l" rtl="0">
              <a:spcBef>
                <a:spcPts val="0"/>
              </a:spcBef>
              <a:spcAft>
                <a:spcPts val="0"/>
              </a:spcAft>
              <a:buNone/>
            </a:pPr>
            <a:r>
              <a:rPr lang="en" b="1">
                <a:solidFill>
                  <a:srgbClr val="434343"/>
                </a:solidFill>
                <a:highlight>
                  <a:srgbClr val="FFFFFF"/>
                </a:highlight>
              </a:rPr>
              <a:t>28 cases per 100,000 residents.</a:t>
            </a:r>
            <a:endParaRPr b="1">
              <a:solidFill>
                <a:srgbClr val="434343"/>
              </a:solidFill>
              <a:highlight>
                <a:srgbClr val="FFFFFF"/>
              </a:highlight>
            </a:endParaRPr>
          </a:p>
          <a:p>
            <a:pPr marL="0" lvl="0" indent="0" algn="l" rtl="0">
              <a:spcBef>
                <a:spcPts val="0"/>
              </a:spcBef>
              <a:spcAft>
                <a:spcPts val="0"/>
              </a:spcAft>
              <a:buNone/>
            </a:pPr>
            <a:r>
              <a:rPr lang="en" sz="1500" b="1">
                <a:solidFill>
                  <a:srgbClr val="434343"/>
                </a:solidFill>
                <a:highlight>
                  <a:srgbClr val="FFFFFF"/>
                </a:highlight>
              </a:rPr>
              <a:t>Return of Grades 7-12 </a:t>
            </a:r>
            <a:endParaRPr sz="1500" b="1">
              <a:solidFill>
                <a:srgbClr val="434343"/>
              </a:solidFill>
              <a:highlight>
                <a:srgbClr val="FFFFFF"/>
              </a:highlight>
            </a:endParaRPr>
          </a:p>
          <a:p>
            <a:pPr marL="457200" lvl="0" indent="-311150" algn="l" rtl="0">
              <a:spcBef>
                <a:spcPts val="0"/>
              </a:spcBef>
              <a:spcAft>
                <a:spcPts val="0"/>
              </a:spcAft>
              <a:buClr>
                <a:srgbClr val="434343"/>
              </a:buClr>
              <a:buSzPts val="1300"/>
              <a:buChar char="●"/>
            </a:pPr>
            <a:r>
              <a:rPr lang="en">
                <a:solidFill>
                  <a:srgbClr val="434343"/>
                </a:solidFill>
                <a:highlight>
                  <a:srgbClr val="FFFFFF"/>
                </a:highlight>
              </a:rPr>
              <a:t>Not addressed at all in this plan</a:t>
            </a:r>
            <a:endParaRPr sz="1500" b="1">
              <a:solidFill>
                <a:srgbClr val="434343"/>
              </a:solidFill>
              <a:highlight>
                <a:srgbClr val="FFFFFF"/>
              </a:highlight>
            </a:endParaRPr>
          </a:p>
          <a:p>
            <a:pPr marL="0" lvl="0" indent="0" algn="l" rtl="0">
              <a:spcBef>
                <a:spcPts val="0"/>
              </a:spcBef>
              <a:spcAft>
                <a:spcPts val="0"/>
              </a:spcAft>
              <a:buNone/>
            </a:pPr>
            <a:endParaRPr sz="1500" b="1">
              <a:solidFill>
                <a:srgbClr val="434343"/>
              </a:solidFill>
              <a:highlight>
                <a:srgbClr val="FFFFFF"/>
              </a:highlight>
            </a:endParaRPr>
          </a:p>
          <a:p>
            <a:pPr marL="0" lvl="0" indent="0" algn="l" rtl="0">
              <a:spcBef>
                <a:spcPts val="0"/>
              </a:spcBef>
              <a:spcAft>
                <a:spcPts val="0"/>
              </a:spcAft>
              <a:buNone/>
            </a:pPr>
            <a:r>
              <a:rPr lang="en" sz="1500" b="1">
                <a:solidFill>
                  <a:srgbClr val="434343"/>
                </a:solidFill>
                <a:highlight>
                  <a:srgbClr val="FFFFFF"/>
                </a:highlight>
              </a:rPr>
              <a:t>Needs Legislative Approval</a:t>
            </a:r>
            <a:endParaRPr sz="1500" b="1">
              <a:solidFill>
                <a:srgbClr val="434343"/>
              </a:solidFill>
              <a:highlight>
                <a:srgbClr val="FFFFFF"/>
              </a:highlight>
            </a:endParaRPr>
          </a:p>
          <a:p>
            <a:pPr marL="0" lvl="0" indent="0" algn="l" rtl="0">
              <a:spcBef>
                <a:spcPts val="0"/>
              </a:spcBef>
              <a:spcAft>
                <a:spcPts val="0"/>
              </a:spcAft>
              <a:buNone/>
            </a:pPr>
            <a:endParaRPr sz="1500" b="1">
              <a:solidFill>
                <a:srgbClr val="434343"/>
              </a:solidFill>
              <a:highlight>
                <a:srgbClr val="FFFFFF"/>
              </a:highlight>
            </a:endParaRPr>
          </a:p>
          <a:p>
            <a:pPr marL="0" lvl="0" indent="0" algn="l" rtl="0">
              <a:spcBef>
                <a:spcPts val="0"/>
              </a:spcBef>
              <a:spcAft>
                <a:spcPts val="0"/>
              </a:spcAft>
              <a:buNone/>
            </a:pPr>
            <a:r>
              <a:rPr lang="en" sz="1500" b="1">
                <a:solidFill>
                  <a:srgbClr val="434343"/>
                </a:solidFill>
                <a:highlight>
                  <a:srgbClr val="FFFFFF"/>
                </a:highlight>
              </a:rPr>
              <a:t>We are waiting for further information and requirements from the state.</a:t>
            </a:r>
            <a:endParaRPr sz="1500" b="1">
              <a:solidFill>
                <a:srgbClr val="434343"/>
              </a:solidFill>
              <a:highlight>
                <a:srgbClr val="FFFFFF"/>
              </a:highlight>
            </a:endParaRPr>
          </a:p>
          <a:p>
            <a:pPr marL="0" lvl="0" indent="0" algn="l" rtl="0">
              <a:spcBef>
                <a:spcPts val="0"/>
              </a:spcBef>
              <a:spcAft>
                <a:spcPts val="0"/>
              </a:spcAft>
              <a:buNone/>
            </a:pPr>
            <a:endParaRPr sz="1500" b="1">
              <a:solidFill>
                <a:srgbClr val="434343"/>
              </a:solidFill>
              <a:highlight>
                <a:srgbClr val="FFFFFF"/>
              </a:highlight>
            </a:endParaRPr>
          </a:p>
          <a:p>
            <a:pPr marL="0" lvl="0" indent="0" algn="l" rtl="0">
              <a:spcBef>
                <a:spcPts val="0"/>
              </a:spcBef>
              <a:spcAft>
                <a:spcPts val="0"/>
              </a:spcAft>
              <a:buNone/>
            </a:pPr>
            <a:r>
              <a:rPr lang="en" sz="1500" b="1">
                <a:solidFill>
                  <a:srgbClr val="434343"/>
                </a:solidFill>
                <a:highlight>
                  <a:srgbClr val="FFFFFF"/>
                </a:highlight>
              </a:rPr>
              <a:t>California Department of Public Health </a:t>
            </a:r>
            <a:br>
              <a:rPr lang="en" sz="1500" b="1">
                <a:solidFill>
                  <a:srgbClr val="434343"/>
                </a:solidFill>
                <a:highlight>
                  <a:srgbClr val="FFFFFF"/>
                </a:highlight>
              </a:rPr>
            </a:br>
            <a:r>
              <a:rPr lang="en" sz="1500" b="1">
                <a:solidFill>
                  <a:srgbClr val="434343"/>
                </a:solidFill>
                <a:highlight>
                  <a:srgbClr val="FFFFFF"/>
                </a:highlight>
              </a:rPr>
              <a:t>is revising guidelines.</a:t>
            </a:r>
            <a:endParaRPr sz="1500" b="1">
              <a:solidFill>
                <a:srgbClr val="434343"/>
              </a:solidFill>
              <a:highlight>
                <a:srgbClr val="FFFFFF"/>
              </a:highlight>
            </a:endParaRPr>
          </a:p>
          <a:p>
            <a:pPr marL="457200" lvl="0" indent="0" algn="l" rtl="0">
              <a:spcBef>
                <a:spcPts val="0"/>
              </a:spcBef>
              <a:spcAft>
                <a:spcPts val="0"/>
              </a:spcAft>
              <a:buNone/>
            </a:pPr>
            <a:endParaRPr sz="1400">
              <a:solidFill>
                <a:srgbClr val="222222"/>
              </a:solidFill>
              <a:highlight>
                <a:srgbClr val="FFFFFF"/>
              </a:highlight>
            </a:endParaRPr>
          </a:p>
          <a:p>
            <a:pPr marL="0" lvl="0" indent="0" algn="l" rtl="0">
              <a:spcBef>
                <a:spcPts val="0"/>
              </a:spcBef>
              <a:spcAft>
                <a:spcPts val="0"/>
              </a:spcAft>
              <a:buNone/>
            </a:pPr>
            <a:endParaRPr sz="1400">
              <a:solidFill>
                <a:srgbClr val="222222"/>
              </a:solidFill>
              <a:highlight>
                <a:srgbClr val="FFFFFF"/>
              </a:highlight>
            </a:endParaRPr>
          </a:p>
        </p:txBody>
      </p:sp>
      <p:pic>
        <p:nvPicPr>
          <p:cNvPr id="115" name="Google Shape;115;p20"/>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6607700" y="215700"/>
            <a:ext cx="2761500" cy="462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0" b="1">
                <a:solidFill>
                  <a:srgbClr val="0B5394"/>
                </a:solidFill>
              </a:rPr>
              <a:t>?</a:t>
            </a:r>
            <a:endParaRPr sz="40000">
              <a:solidFill>
                <a:srgbClr val="0B5394"/>
              </a:solidFill>
            </a:endParaRPr>
          </a:p>
        </p:txBody>
      </p:sp>
      <p:sp>
        <p:nvSpPr>
          <p:cNvPr id="121" name="Google Shape;121;p21"/>
          <p:cNvSpPr txBox="1">
            <a:spLocks noGrp="1"/>
          </p:cNvSpPr>
          <p:nvPr>
            <p:ph type="title"/>
          </p:nvPr>
        </p:nvSpPr>
        <p:spPr>
          <a:xfrm>
            <a:off x="311675" y="1032850"/>
            <a:ext cx="8067600" cy="3312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400" b="1">
                <a:solidFill>
                  <a:srgbClr val="FFFFFF"/>
                </a:solidFill>
              </a:rPr>
              <a:t>Why were schedule changes necessary if we did not move into the </a:t>
            </a:r>
            <a:r>
              <a:rPr lang="en" sz="3400" b="1">
                <a:solidFill>
                  <a:srgbClr val="6AA84F"/>
                </a:solidFill>
              </a:rPr>
              <a:t>hybrid/remote learning</a:t>
            </a:r>
            <a:r>
              <a:rPr lang="en" sz="3400" b="1">
                <a:solidFill>
                  <a:srgbClr val="FFFFFF"/>
                </a:solidFill>
              </a:rPr>
              <a:t> model on January 5, 2021?</a:t>
            </a:r>
            <a:endParaRPr sz="3400" b="1">
              <a:solidFill>
                <a:srgbClr val="FFFFFF"/>
              </a:solidFill>
            </a:endParaRPr>
          </a:p>
          <a:p>
            <a:pPr marL="0" lvl="0" indent="0" algn="l" rtl="0">
              <a:spcBef>
                <a:spcPts val="0"/>
              </a:spcBef>
              <a:spcAft>
                <a:spcPts val="0"/>
              </a:spcAft>
              <a:buNone/>
            </a:pPr>
            <a:endParaRPr sz="3400">
              <a:solidFill>
                <a:srgbClr val="FFFFFF"/>
              </a:solidFill>
            </a:endParaRPr>
          </a:p>
          <a:p>
            <a:pPr marL="0" lvl="0" indent="0" algn="l" rtl="0">
              <a:spcBef>
                <a:spcPts val="0"/>
              </a:spcBef>
              <a:spcAft>
                <a:spcPts val="0"/>
              </a:spcAft>
              <a:buNone/>
            </a:pPr>
            <a:r>
              <a:rPr lang="en" sz="2300">
                <a:solidFill>
                  <a:srgbClr val="FFFFFF"/>
                </a:solidFill>
              </a:rPr>
              <a:t>This was a necessary step needed to ensure we are fully prepared when we move to this next step. If it hadn’t been done, a hybrid model would not be possible.</a:t>
            </a:r>
            <a:endParaRPr sz="2300">
              <a:solidFill>
                <a:srgbClr val="FFFFFF"/>
              </a:solidFill>
            </a:endParaRPr>
          </a:p>
        </p:txBody>
      </p:sp>
      <p:pic>
        <p:nvPicPr>
          <p:cNvPr id="122" name="Google Shape;122;p21"/>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2555</Words>
  <Application>Microsoft Office PowerPoint</Application>
  <PresentationFormat>On-screen Show (16:9)</PresentationFormat>
  <Paragraphs>377</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Century Gothic</vt:lpstr>
      <vt:lpstr>Raleway Thin</vt:lpstr>
      <vt:lpstr>Raleway</vt:lpstr>
      <vt:lpstr>Merriweather</vt:lpstr>
      <vt:lpstr>Roboto</vt:lpstr>
      <vt:lpstr>Paradigm</vt:lpstr>
      <vt:lpstr>Moving Forward Together</vt:lpstr>
      <vt:lpstr>?</vt:lpstr>
      <vt:lpstr>CTA Letter and District Response</vt:lpstr>
      <vt:lpstr>!</vt:lpstr>
      <vt:lpstr>Let’s agree that COVID-19 has been divisive.</vt:lpstr>
      <vt:lpstr>We need to focus our thinking locally.</vt:lpstr>
      <vt:lpstr>?</vt:lpstr>
      <vt:lpstr>Governor Newsom’s Safe Schools for All</vt:lpstr>
      <vt:lpstr>?</vt:lpstr>
      <vt:lpstr>?</vt:lpstr>
      <vt:lpstr>PowerPoint Presentation</vt:lpstr>
      <vt:lpstr>!</vt:lpstr>
      <vt:lpstr>Our Commitment </vt:lpstr>
      <vt:lpstr>Vaccinations</vt:lpstr>
      <vt:lpstr>Our Remote Learning Priorities</vt:lpstr>
      <vt:lpstr>Social Emotional Health  and Learning Loss Data/Intervention </vt:lpstr>
      <vt:lpstr>Current Circumstances</vt:lpstr>
      <vt:lpstr>?</vt:lpstr>
      <vt:lpstr>?</vt:lpstr>
      <vt:lpstr>PowerPoint Presentation</vt:lpstr>
      <vt:lpstr>PowerPoint Presentation</vt:lpstr>
      <vt:lpstr>PowerPoint Presentation</vt:lpstr>
      <vt:lpstr>?</vt:lpstr>
      <vt:lpstr>PowerPoint Presentation</vt:lpstr>
      <vt:lpstr>PowerPoint Presentation</vt:lpstr>
      <vt:lpstr>?</vt:lpstr>
      <vt:lpstr>?</vt:lpstr>
      <vt:lpstr>Learning Loss: Secondary Grade Data</vt:lpstr>
      <vt:lpstr>What is Universal Screening?   What does it do?</vt:lpstr>
      <vt:lpstr>What does the data tell us? FastBridge Elementary Screener Data </vt:lpstr>
      <vt:lpstr>What does the data tell us?   FastBridge Universal Screening Data: Secondary </vt:lpstr>
      <vt:lpstr>What does the District’s Learning Loss Data tell us?</vt:lpstr>
      <vt:lpstr>What actions are needed to support students with learning loss?</vt:lpstr>
      <vt:lpstr>What actions are needed to support students with learning loss?</vt:lpstr>
      <vt:lpstr>How will we monitor Learning Loss? </vt:lpstr>
      <vt:lpstr>Recommendation to our Board of Trustees  That the Board approves staff’s recommendation to continue reviewing ways to bring students back to campus for  hybrid in-person instruction and specialized small groups aligned with all state and county requirements.   A status report will be brought to the next Board meeting on January 26, 2021.</vt:lpstr>
      <vt:lpstr>Concluding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Forward Together</dc:title>
  <dc:creator>Fischer, Cindy [EC]</dc:creator>
  <cp:lastModifiedBy>Fischer, Cindy [EC]</cp:lastModifiedBy>
  <cp:revision>1</cp:revision>
  <dcterms:modified xsi:type="dcterms:W3CDTF">2021-01-29T18:16:07Z</dcterms:modified>
</cp:coreProperties>
</file>